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79" r:id="rId3"/>
    <p:sldId id="284" r:id="rId4"/>
    <p:sldId id="271" r:id="rId5"/>
    <p:sldId id="272" r:id="rId6"/>
    <p:sldId id="273" r:id="rId7"/>
    <p:sldId id="277" r:id="rId8"/>
    <p:sldId id="280" r:id="rId9"/>
    <p:sldId id="257" r:id="rId10"/>
    <p:sldId id="281" r:id="rId11"/>
    <p:sldId id="259" r:id="rId12"/>
    <p:sldId id="260" r:id="rId13"/>
    <p:sldId id="261" r:id="rId14"/>
    <p:sldId id="262" r:id="rId15"/>
    <p:sldId id="263" r:id="rId16"/>
    <p:sldId id="264" r:id="rId17"/>
    <p:sldId id="265" r:id="rId18"/>
    <p:sldId id="266" r:id="rId19"/>
    <p:sldId id="267" r:id="rId20"/>
    <p:sldId id="268" r:id="rId21"/>
    <p:sldId id="282" r:id="rId22"/>
    <p:sldId id="269" r:id="rId23"/>
    <p:sldId id="275" r:id="rId24"/>
    <p:sldId id="289" r:id="rId25"/>
    <p:sldId id="285" r:id="rId26"/>
    <p:sldId id="300" r:id="rId27"/>
    <p:sldId id="288" r:id="rId28"/>
    <p:sldId id="286" r:id="rId29"/>
    <p:sldId id="290" r:id="rId30"/>
    <p:sldId id="287" r:id="rId31"/>
    <p:sldId id="298" r:id="rId32"/>
    <p:sldId id="299" r:id="rId33"/>
    <p:sldId id="292" r:id="rId34"/>
    <p:sldId id="293" r:id="rId35"/>
    <p:sldId id="294" r:id="rId36"/>
    <p:sldId id="295" r:id="rId37"/>
    <p:sldId id="296" r:id="rId38"/>
    <p:sldId id="297"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A2D3B-D942-4AD6-9C61-B869B4A4A268}" v="27" dt="2021-07-29T14:48:53.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FFD6E3A-855E-47B7-8978-849275936296}" type="datetimeFigureOut">
              <a:rPr lang="en-US" smtClean="0"/>
              <a:pPr/>
              <a:t>7/26/2021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8288AC0-24A0-407D-9EDB-2E46404E5344}" type="slidenum">
              <a:rPr lang="en-US" smtClean="0"/>
              <a:pPr/>
              <a:t>‹#›</a:t>
            </a:fld>
            <a:endParaRPr lang="en-US"/>
          </a:p>
        </p:txBody>
      </p:sp>
    </p:spTree>
    <p:extLst>
      <p:ext uri="{BB962C8B-B14F-4D97-AF65-F5344CB8AC3E}">
        <p14:creationId xmlns:p14="http://schemas.microsoft.com/office/powerpoint/2010/main" val="344547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D3B314-F863-41A4-A40A-383118053DC7}" type="datetimeFigureOut">
              <a:rPr lang="en-US" smtClean="0"/>
              <a:t>7/26/2021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910CA3-614E-4A9D-903E-E24C156B1A78}" type="slidenum">
              <a:rPr lang="en-US" smtClean="0"/>
              <a:t>‹#›</a:t>
            </a:fld>
            <a:endParaRPr lang="en-US"/>
          </a:p>
        </p:txBody>
      </p:sp>
    </p:spTree>
    <p:extLst>
      <p:ext uri="{BB962C8B-B14F-4D97-AF65-F5344CB8AC3E}">
        <p14:creationId xmlns:p14="http://schemas.microsoft.com/office/powerpoint/2010/main" val="364385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10CA3-614E-4A9D-903E-E24C156B1A78}" type="slidenum">
              <a:rPr lang="en-US" smtClean="0"/>
              <a:t>14</a:t>
            </a:fld>
            <a:endParaRPr lang="en-US"/>
          </a:p>
        </p:txBody>
      </p:sp>
    </p:spTree>
    <p:extLst>
      <p:ext uri="{BB962C8B-B14F-4D97-AF65-F5344CB8AC3E}">
        <p14:creationId xmlns:p14="http://schemas.microsoft.com/office/powerpoint/2010/main" val="2793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Program of Instruction, POI, provides the minimum program requirements and identifies mandatory lessons for each LET level. The POI is based upon a systematic progression of learning. It builds upon previous capabilities but also allows instructors great deal of flexibility to meet school requirements.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910CA3-614E-4A9D-903E-E24C156B1A78}" type="slidenum">
              <a:rPr lang="en-US" smtClean="0"/>
              <a:t>15</a:t>
            </a:fld>
            <a:endParaRPr lang="en-US"/>
          </a:p>
        </p:txBody>
      </p:sp>
    </p:spTree>
    <p:extLst>
      <p:ext uri="{BB962C8B-B14F-4D97-AF65-F5344CB8AC3E}">
        <p14:creationId xmlns:p14="http://schemas.microsoft.com/office/powerpoint/2010/main" val="385358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F53D51-39AC-F347-A5F0-0E031B8F81E3}"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38336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53D51-39AC-F347-A5F0-0E031B8F81E3}"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398630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53D51-39AC-F347-A5F0-0E031B8F81E3}"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134052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53D51-39AC-F347-A5F0-0E031B8F81E3}"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2769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53D51-39AC-F347-A5F0-0E031B8F81E3}"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326207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53D51-39AC-F347-A5F0-0E031B8F81E3}"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106472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53D51-39AC-F347-A5F0-0E031B8F81E3}" type="datetimeFigureOut">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262036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F53D51-39AC-F347-A5F0-0E031B8F81E3}" type="datetimeFigureOut">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304553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3D51-39AC-F347-A5F0-0E031B8F81E3}" type="datetimeFigureOut">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19240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53D51-39AC-F347-A5F0-0E031B8F81E3}"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201874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53D51-39AC-F347-A5F0-0E031B8F81E3}"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FFF0E-6D06-9C4A-91CF-64526C5302EA}" type="slidenum">
              <a:rPr lang="en-US" smtClean="0"/>
              <a:pPr/>
              <a:t>‹#›</a:t>
            </a:fld>
            <a:endParaRPr lang="en-US"/>
          </a:p>
        </p:txBody>
      </p:sp>
    </p:spTree>
    <p:extLst>
      <p:ext uri="{BB962C8B-B14F-4D97-AF65-F5344CB8AC3E}">
        <p14:creationId xmlns:p14="http://schemas.microsoft.com/office/powerpoint/2010/main" val="91970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53D51-39AC-F347-A5F0-0E031B8F81E3}" type="datetimeFigureOut">
              <a:rPr lang="en-US" smtClean="0"/>
              <a:pPr/>
              <a:t>7/26/2021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FFF0E-6D06-9C4A-91CF-64526C5302EA}" type="slidenum">
              <a:rPr lang="en-US" smtClean="0"/>
              <a:pPr/>
              <a:t>‹#›</a:t>
            </a:fld>
            <a:endParaRPr lang="en-US"/>
          </a:p>
        </p:txBody>
      </p:sp>
      <p:pic>
        <p:nvPicPr>
          <p:cNvPr id="7" name="Picture 6" descr="Army_JROTC_-_GIF.g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3973" y="52481"/>
            <a:ext cx="673229" cy="982415"/>
          </a:xfrm>
          <a:prstGeom prst="rect">
            <a:avLst/>
          </a:prstGeom>
        </p:spPr>
      </p:pic>
      <p:pic>
        <p:nvPicPr>
          <p:cNvPr id="8" name="Picture 7" descr="7003407.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438" y="52481"/>
            <a:ext cx="893409" cy="869043"/>
          </a:xfrm>
          <a:prstGeom prst="rect">
            <a:avLst/>
          </a:prstGeom>
        </p:spPr>
      </p:pic>
    </p:spTree>
    <p:extLst>
      <p:ext uri="{BB962C8B-B14F-4D97-AF65-F5344CB8AC3E}">
        <p14:creationId xmlns:p14="http://schemas.microsoft.com/office/powerpoint/2010/main" val="3556609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briggs@houstonis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training_schedule_tracker_sy_15-16.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Program_of_Instruction_29OCT2010.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schedule_of_events_sy_2015-2016_(2)%20(1).docx" TargetMode="External"/><Relationship Id="rId5" Type="http://schemas.openxmlformats.org/officeDocument/2006/relationships/hyperlink" Target="SHS%20MTS%20LET%203%20SY%202015-2016.PDF" TargetMode="External"/><Relationship Id="rId4" Type="http://schemas.openxmlformats.org/officeDocument/2006/relationships/hyperlink" Target="mts_2015_2016_let4.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SHS%20WTS%201%20SY%2015-16.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training_schedule_tracker_sy_15-16.xls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CCR%20145%208%203.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jrotc.navy.mil/" TargetMode="External"/><Relationship Id="rId2" Type="http://schemas.openxmlformats.org/officeDocument/2006/relationships/hyperlink" Target="http://www.usarmyjrotc.com/" TargetMode="External"/><Relationship Id="rId1" Type="http://schemas.openxmlformats.org/officeDocument/2006/relationships/slideLayout" Target="../slideLayouts/slideLayout2.xml"/><Relationship Id="rId6" Type="http://schemas.openxmlformats.org/officeDocument/2006/relationships/hyperlink" Target="http://www.houstonisd.org/site/default.aspx?PageID=109675" TargetMode="External"/><Relationship Id="rId5" Type="http://schemas.openxmlformats.org/officeDocument/2006/relationships/hyperlink" Target="http://www.hisdjrotcoperations.com/" TargetMode="External"/><Relationship Id="rId4" Type="http://schemas.openxmlformats.org/officeDocument/2006/relationships/hyperlink" Target="http://www.au.af.mil/au/holmcenter/AFJROTC/index.as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mailto:hhar9920@students.kleinisd.net" TargetMode="External"/><Relationship Id="rId13" Type="http://schemas.openxmlformats.org/officeDocument/2006/relationships/hyperlink" Target="mailto:GA33011929@gmail.com" TargetMode="External"/><Relationship Id="rId3" Type="http://schemas.openxmlformats.org/officeDocument/2006/relationships/hyperlink" Target="mailto:S184459@houstonisd.org" TargetMode="External"/><Relationship Id="rId7" Type="http://schemas.openxmlformats.org/officeDocument/2006/relationships/hyperlink" Target="mailto:S1639747@houstonisd.org" TargetMode="External"/><Relationship Id="rId12" Type="http://schemas.openxmlformats.org/officeDocument/2006/relationships/hyperlink" Target="mailto:S1790301@online.houstonisd.org" TargetMode="External"/><Relationship Id="rId2" Type="http://schemas.openxmlformats.org/officeDocument/2006/relationships/hyperlink" Target="mailto:S1602673@houstonisd.org" TargetMode="External"/><Relationship Id="rId16" Type="http://schemas.openxmlformats.org/officeDocument/2006/relationships/hyperlink" Target="mailto:elizaaguilar@gmail.com" TargetMode="External"/><Relationship Id="rId1" Type="http://schemas.openxmlformats.org/officeDocument/2006/relationships/slideLayout" Target="../slideLayouts/slideLayout2.xml"/><Relationship Id="rId6" Type="http://schemas.openxmlformats.org/officeDocument/2006/relationships/hyperlink" Target="mailto:S1593495@houstonisd.org" TargetMode="External"/><Relationship Id="rId11" Type="http://schemas.openxmlformats.org/officeDocument/2006/relationships/hyperlink" Target="mailto:JC871176@aldine-isd.org" TargetMode="External"/><Relationship Id="rId5" Type="http://schemas.openxmlformats.org/officeDocument/2006/relationships/hyperlink" Target="mailto:S1628339@houstonisd.org" TargetMode="External"/><Relationship Id="rId15" Type="http://schemas.openxmlformats.org/officeDocument/2006/relationships/hyperlink" Target="mailto:lodwaynme500@gmail.com" TargetMode="External"/><Relationship Id="rId10" Type="http://schemas.openxmlformats.org/officeDocument/2006/relationships/hyperlink" Target="mailto:S1639929@online.houstonisd.org" TargetMode="External"/><Relationship Id="rId4" Type="http://schemas.openxmlformats.org/officeDocument/2006/relationships/hyperlink" Target="mailto:S1629821@houstonisd.org" TargetMode="External"/><Relationship Id="rId9" Type="http://schemas.openxmlformats.org/officeDocument/2006/relationships/hyperlink" Target="mailto:S1593718@online.houstonisd.org" TargetMode="External"/><Relationship Id="rId14" Type="http://schemas.openxmlformats.org/officeDocument/2006/relationships/hyperlink" Target="mailto:Sophea.orrellana@gmail.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y.goarmy.com/accounts/register/user_agreement.jsp"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1885"/>
            <a:ext cx="7772400" cy="1470025"/>
          </a:xfrm>
        </p:spPr>
        <p:txBody>
          <a:bodyPr/>
          <a:lstStyle/>
          <a:p>
            <a:r>
              <a:rPr lang="en-US" dirty="0">
                <a:latin typeface="Arial Black"/>
                <a:cs typeface="Arial Black"/>
              </a:rPr>
              <a:t>HISD JROTC CADET WORKSHOP</a:t>
            </a:r>
          </a:p>
        </p:txBody>
      </p:sp>
      <p:sp>
        <p:nvSpPr>
          <p:cNvPr id="3" name="Subtitle 2"/>
          <p:cNvSpPr>
            <a:spLocks noGrp="1"/>
          </p:cNvSpPr>
          <p:nvPr>
            <p:ph type="subTitle" idx="1"/>
          </p:nvPr>
        </p:nvSpPr>
        <p:spPr>
          <a:xfrm>
            <a:off x="1371600" y="4657320"/>
            <a:ext cx="6400800" cy="1752600"/>
          </a:xfrm>
        </p:spPr>
        <p:txBody>
          <a:bodyPr>
            <a:normAutofit fontScale="92500" lnSpcReduction="20000"/>
          </a:bodyPr>
          <a:lstStyle/>
          <a:p>
            <a:r>
              <a:rPr lang="en-US" dirty="0">
                <a:solidFill>
                  <a:srgbClr val="424242"/>
                </a:solidFill>
              </a:rPr>
              <a:t>S3 TRAINING AND OPERATIONS OFFICER</a:t>
            </a:r>
          </a:p>
          <a:p>
            <a:endParaRPr lang="en-US" dirty="0">
              <a:solidFill>
                <a:srgbClr val="424242"/>
              </a:solidFill>
            </a:endParaRPr>
          </a:p>
          <a:p>
            <a:r>
              <a:rPr lang="en-US" dirty="0">
                <a:solidFill>
                  <a:srgbClr val="424242"/>
                </a:solidFill>
              </a:rPr>
              <a:t>27-29 July 2021</a:t>
            </a:r>
          </a:p>
        </p:txBody>
      </p:sp>
      <p:sp>
        <p:nvSpPr>
          <p:cNvPr id="5" name="TextBox 4">
            <a:extLst>
              <a:ext uri="{FF2B5EF4-FFF2-40B4-BE49-F238E27FC236}">
                <a16:creationId xmlns:a16="http://schemas.microsoft.com/office/drawing/2014/main" id="{4E738334-05BC-499A-8978-E7BFCDA49B1F}"/>
              </a:ext>
            </a:extLst>
          </p:cNvPr>
          <p:cNvSpPr txBox="1"/>
          <p:nvPr/>
        </p:nvSpPr>
        <p:spPr>
          <a:xfrm>
            <a:off x="685799" y="3240817"/>
            <a:ext cx="7965831" cy="769441"/>
          </a:xfrm>
          <a:prstGeom prst="rect">
            <a:avLst/>
          </a:prstGeom>
          <a:noFill/>
        </p:spPr>
        <p:txBody>
          <a:bodyPr wrap="square">
            <a:spAutoFit/>
          </a:bodyPr>
          <a:lstStyle/>
          <a:p>
            <a:r>
              <a:rPr lang="en-US" sz="4400" u="sng" dirty="0">
                <a:solidFill>
                  <a:srgbClr val="002060"/>
                </a:solidFill>
                <a:effectLst/>
                <a:latin typeface="Arial" panose="020B0604020202020204" pitchFamily="34" charset="0"/>
                <a:ea typeface="Calibri" panose="020F0502020204030204" pitchFamily="34" charset="0"/>
                <a:hlinkClick r:id="rId2"/>
              </a:rPr>
              <a:t>bbriggs@houstonisd.org</a:t>
            </a:r>
            <a:r>
              <a:rPr lang="en-US" sz="4400" dirty="0">
                <a:solidFill>
                  <a:srgbClr val="002060"/>
                </a:solidFill>
                <a:effectLst/>
                <a:latin typeface="Arial" panose="020B0604020202020204" pitchFamily="34" charset="0"/>
                <a:ea typeface="Calibri" panose="020F0502020204030204" pitchFamily="34" charset="0"/>
              </a:rPr>
              <a:t> </a:t>
            </a:r>
            <a:endParaRPr lang="en-US" sz="4400" dirty="0"/>
          </a:p>
        </p:txBody>
      </p:sp>
    </p:spTree>
    <p:extLst>
      <p:ext uri="{BB962C8B-B14F-4D97-AF65-F5344CB8AC3E}">
        <p14:creationId xmlns:p14="http://schemas.microsoft.com/office/powerpoint/2010/main" val="42142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S3</a:t>
            </a:r>
          </a:p>
        </p:txBody>
      </p:sp>
      <p:sp>
        <p:nvSpPr>
          <p:cNvPr id="3" name="Rectangle 2"/>
          <p:cNvSpPr/>
          <p:nvPr/>
        </p:nvSpPr>
        <p:spPr>
          <a:xfrm>
            <a:off x="184245" y="1327704"/>
            <a:ext cx="8802806" cy="4893647"/>
          </a:xfrm>
          <a:prstGeom prst="rect">
            <a:avLst/>
          </a:prstGeom>
        </p:spPr>
        <p:txBody>
          <a:bodyPr wrap="square">
            <a:spAutoFit/>
          </a:bodyPr>
          <a:lstStyle/>
          <a:p>
            <a:r>
              <a:rPr lang="en-US" sz="2400" b="1" dirty="0"/>
              <a:t>Cadet Battalion Training Officer (S-3 — c/MAJ)</a:t>
            </a:r>
          </a:p>
          <a:p>
            <a:endParaRPr lang="en-US" sz="2400" b="1" dirty="0"/>
          </a:p>
          <a:p>
            <a:r>
              <a:rPr lang="en-US" sz="2400" b="1" dirty="0"/>
              <a:t>        – Principal staff officer responsible for all matters concerning training, operations and plans</a:t>
            </a:r>
          </a:p>
          <a:p>
            <a:endParaRPr lang="en-US" sz="2400" b="1" dirty="0"/>
          </a:p>
          <a:p>
            <a:r>
              <a:rPr lang="en-US" sz="2400" b="1" dirty="0"/>
              <a:t>        – Plans, Organizes and supervises the conduct of all Cadet training</a:t>
            </a:r>
          </a:p>
          <a:p>
            <a:endParaRPr lang="en-US" sz="2400" b="1" dirty="0"/>
          </a:p>
          <a:p>
            <a:r>
              <a:rPr lang="en-US" sz="2400" b="1" dirty="0"/>
              <a:t>        – Prepares Orders (OPORDs &amp; FRAGOs), training schedules &amp; memoranda to facilitate battalion training and operations</a:t>
            </a:r>
          </a:p>
          <a:p>
            <a:endParaRPr lang="en-US" sz="2400" b="1" dirty="0"/>
          </a:p>
          <a:p>
            <a:r>
              <a:rPr lang="en-US" sz="2400" b="1" dirty="0"/>
              <a:t>        – Serves on event staff for planning and conducting battalion training events        </a:t>
            </a:r>
          </a:p>
        </p:txBody>
      </p:sp>
    </p:spTree>
    <p:extLst>
      <p:ext uri="{BB962C8B-B14F-4D97-AF65-F5344CB8AC3E}">
        <p14:creationId xmlns:p14="http://schemas.microsoft.com/office/powerpoint/2010/main" val="200663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
            <a:ext cx="8229600" cy="1143000"/>
          </a:xfrm>
        </p:spPr>
        <p:txBody>
          <a:bodyPr>
            <a:normAutofit fontScale="90000"/>
          </a:bodyPr>
          <a:lstStyle/>
          <a:p>
            <a:r>
              <a:rPr lang="en-US" b="1" dirty="0"/>
              <a:t>CADET S3</a:t>
            </a:r>
            <a:br>
              <a:rPr lang="en-US" b="1" dirty="0"/>
            </a:br>
            <a:r>
              <a:rPr lang="en-US" sz="3600" b="1" u="sng" dirty="0"/>
              <a:t>DUTIES AND RESPONSIBILITIES</a:t>
            </a:r>
          </a:p>
        </p:txBody>
      </p:sp>
      <p:sp>
        <p:nvSpPr>
          <p:cNvPr id="3" name="Content Placeholder 2"/>
          <p:cNvSpPr>
            <a:spLocks noGrp="1"/>
          </p:cNvSpPr>
          <p:nvPr>
            <p:ph idx="1"/>
          </p:nvPr>
        </p:nvSpPr>
        <p:spPr>
          <a:xfrm>
            <a:off x="457200" y="1407420"/>
            <a:ext cx="8478434" cy="5113209"/>
          </a:xfrm>
        </p:spPr>
        <p:txBody>
          <a:bodyPr>
            <a:noAutofit/>
          </a:bodyPr>
          <a:lstStyle/>
          <a:p>
            <a:pPr>
              <a:buFont typeface="Wingdings" charset="2"/>
              <a:buChar char="q"/>
            </a:pPr>
            <a:r>
              <a:rPr lang="en-US" sz="1800" dirty="0"/>
              <a:t> </a:t>
            </a:r>
            <a:r>
              <a:rPr lang="en-US" sz="1800" b="1" u="sng" dirty="0"/>
              <a:t>TRAINING SCHEDULES</a:t>
            </a:r>
          </a:p>
          <a:p>
            <a:pPr lvl="1">
              <a:buFont typeface="Wingdings" charset="2"/>
              <a:buChar char="u"/>
            </a:pPr>
            <a:r>
              <a:rPr lang="en-US" sz="1800" dirty="0"/>
              <a:t> </a:t>
            </a:r>
            <a:r>
              <a:rPr lang="en-US" sz="1600" b="1" dirty="0"/>
              <a:t>Prepares and publishes all training schedules (6 weeks in advance </a:t>
            </a:r>
            <a:r>
              <a:rPr lang="en-US" sz="1600" b="1" dirty="0">
                <a:hlinkClick r:id="rId2" action="ppaction://hlinkfile"/>
              </a:rPr>
              <a:t>IAW DJROTC Tracker</a:t>
            </a:r>
            <a:r>
              <a:rPr lang="en-US" sz="1600" b="1" dirty="0"/>
              <a:t>)</a:t>
            </a:r>
          </a:p>
          <a:p>
            <a:pPr lvl="1">
              <a:buFont typeface="Wingdings" charset="2"/>
              <a:buChar char="u"/>
            </a:pPr>
            <a:r>
              <a:rPr lang="en-US" sz="1600" b="1" dirty="0"/>
              <a:t> Prepares all training reports</a:t>
            </a:r>
          </a:p>
          <a:p>
            <a:pPr lvl="1">
              <a:buFont typeface="Wingdings" charset="2"/>
              <a:buChar char="u"/>
            </a:pPr>
            <a:r>
              <a:rPr lang="en-US" sz="1600" b="1" dirty="0"/>
              <a:t> Monitors all training and operations to ensure training objectives are met</a:t>
            </a:r>
          </a:p>
          <a:p>
            <a:pPr>
              <a:buFont typeface="Wingdings" charset="2"/>
              <a:buChar char="q"/>
            </a:pPr>
            <a:endParaRPr lang="en-US" sz="1800" b="1" u="sng" dirty="0"/>
          </a:p>
          <a:p>
            <a:pPr>
              <a:buFont typeface="Wingdings" charset="2"/>
              <a:buChar char="q"/>
            </a:pPr>
            <a:r>
              <a:rPr lang="en-US" sz="1800" b="1" u="sng" dirty="0"/>
              <a:t>PLANS AND OPERATIONS</a:t>
            </a:r>
          </a:p>
          <a:p>
            <a:pPr lvl="1">
              <a:buFont typeface="Wingdings" charset="2"/>
              <a:buChar char="u"/>
            </a:pPr>
            <a:r>
              <a:rPr lang="en-US" sz="1800" dirty="0"/>
              <a:t> </a:t>
            </a:r>
            <a:r>
              <a:rPr lang="en-US" sz="1600" b="1" dirty="0"/>
              <a:t>Organizes and supervises all planning efforts – prepares documents supporting all unit’s activities (WARNORD, OPORD, FRAGO, tasking letters, MOI or LOI, unit report, permissions slips, etc.)</a:t>
            </a:r>
          </a:p>
          <a:p>
            <a:pPr lvl="1">
              <a:buFont typeface="Wingdings" charset="2"/>
              <a:buChar char="u"/>
            </a:pPr>
            <a:r>
              <a:rPr lang="en-US" sz="1600" b="1" dirty="0"/>
              <a:t> Completes risk management assessment and worksheet for </a:t>
            </a:r>
            <a:r>
              <a:rPr lang="en-US" sz="1600" b="1" u="sng" dirty="0"/>
              <a:t>ALL </a:t>
            </a:r>
            <a:r>
              <a:rPr lang="en-US" sz="1600" b="1" dirty="0"/>
              <a:t>training</a:t>
            </a:r>
          </a:p>
          <a:p>
            <a:pPr>
              <a:buFont typeface="Wingdings" charset="2"/>
              <a:buChar char="q"/>
            </a:pPr>
            <a:endParaRPr lang="en-US" sz="1800" b="1" u="sng" dirty="0"/>
          </a:p>
          <a:p>
            <a:pPr>
              <a:buFont typeface="Wingdings" charset="2"/>
              <a:buChar char="q"/>
            </a:pPr>
            <a:r>
              <a:rPr lang="en-US" sz="1800" b="1" u="sng" dirty="0"/>
              <a:t>COORDINATION</a:t>
            </a:r>
          </a:p>
          <a:p>
            <a:pPr lvl="1">
              <a:buFont typeface="Wingdings" charset="2"/>
              <a:buChar char="u"/>
            </a:pPr>
            <a:r>
              <a:rPr lang="en-US" sz="1400" b="1" dirty="0"/>
              <a:t> </a:t>
            </a:r>
            <a:r>
              <a:rPr lang="en-US" sz="1600" b="1" dirty="0"/>
              <a:t>Coordinates with school administration, community, agencies for logistical support, event enablers (guest speakers, etc.)</a:t>
            </a:r>
          </a:p>
          <a:p>
            <a:pPr marL="0" indent="0">
              <a:buNone/>
            </a:pPr>
            <a:r>
              <a:rPr lang="en-US" sz="1800" b="1" dirty="0"/>
              <a:t> </a:t>
            </a:r>
          </a:p>
          <a:p>
            <a:pPr>
              <a:buFont typeface="Wingdings" charset="2"/>
              <a:buChar char="q"/>
            </a:pPr>
            <a:r>
              <a:rPr lang="en-US" sz="1800" b="1" u="sng" dirty="0"/>
              <a:t>CADET CHALLENGE</a:t>
            </a:r>
          </a:p>
          <a:p>
            <a:pPr lvl="1">
              <a:buFont typeface="Wingdings" charset="2"/>
              <a:buChar char="u"/>
            </a:pPr>
            <a:r>
              <a:rPr lang="en-US" sz="1600" b="1" dirty="0"/>
              <a:t> Update JUMS – Training and Cadet Challenge</a:t>
            </a:r>
            <a:endParaRPr lang="en-US" sz="1600" b="1" u="sng" dirty="0"/>
          </a:p>
          <a:p>
            <a:pPr lvl="1">
              <a:buFont typeface="Wingdings" charset="2"/>
              <a:buChar char="u"/>
            </a:pPr>
            <a:endParaRPr lang="en-US" sz="1800" b="1" u="sng" dirty="0"/>
          </a:p>
        </p:txBody>
      </p:sp>
    </p:spTree>
    <p:extLst>
      <p:ext uri="{BB962C8B-B14F-4D97-AF65-F5344CB8AC3E}">
        <p14:creationId xmlns:p14="http://schemas.microsoft.com/office/powerpoint/2010/main" val="220791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
            <a:ext cx="8229600" cy="1143000"/>
          </a:xfrm>
        </p:spPr>
        <p:txBody>
          <a:bodyPr>
            <a:normAutofit fontScale="90000"/>
          </a:bodyPr>
          <a:lstStyle/>
          <a:p>
            <a:r>
              <a:rPr lang="en-US" b="1" dirty="0"/>
              <a:t>CADET S3</a:t>
            </a:r>
            <a:br>
              <a:rPr lang="en-US" b="1" dirty="0"/>
            </a:br>
            <a:r>
              <a:rPr lang="en-US" sz="3600" b="1" u="sng" dirty="0"/>
              <a:t>INSPECTION PREPARATION</a:t>
            </a:r>
          </a:p>
        </p:txBody>
      </p:sp>
      <p:sp>
        <p:nvSpPr>
          <p:cNvPr id="3" name="Content Placeholder 2"/>
          <p:cNvSpPr>
            <a:spLocks noGrp="1"/>
          </p:cNvSpPr>
          <p:nvPr>
            <p:ph idx="1"/>
          </p:nvPr>
        </p:nvSpPr>
        <p:spPr>
          <a:xfrm>
            <a:off x="457200" y="1532160"/>
            <a:ext cx="8478434" cy="5113209"/>
          </a:xfrm>
        </p:spPr>
        <p:txBody>
          <a:bodyPr>
            <a:normAutofit/>
          </a:bodyPr>
          <a:lstStyle/>
          <a:p>
            <a:pPr>
              <a:buFont typeface="Wingdings" charset="2"/>
              <a:buChar char="q"/>
            </a:pPr>
            <a:r>
              <a:rPr lang="en-US" sz="2800" b="1" dirty="0"/>
              <a:t>DISTRICT TRAINING MANAGEMENT CHECKLIST</a:t>
            </a:r>
          </a:p>
          <a:p>
            <a:pPr>
              <a:buFont typeface="Wingdings" charset="2"/>
              <a:buChar char="q"/>
            </a:pPr>
            <a:endParaRPr lang="en-US" sz="2400" b="1" dirty="0"/>
          </a:p>
          <a:p>
            <a:pPr>
              <a:buFont typeface="Wingdings" charset="2"/>
              <a:buChar char="q"/>
            </a:pPr>
            <a:endParaRPr lang="en-US" sz="2800" b="1" dirty="0"/>
          </a:p>
          <a:p>
            <a:pPr>
              <a:buFont typeface="Wingdings" charset="2"/>
              <a:buChar char="q"/>
            </a:pPr>
            <a:r>
              <a:rPr lang="en-US" sz="2800" b="1" dirty="0"/>
              <a:t>CADET COMMAND TRAINING MANAGEMENT (S3)AND SECURITY (S2) CHECKLIST</a:t>
            </a:r>
          </a:p>
          <a:p>
            <a:pPr>
              <a:buFont typeface="Wingdings" charset="2"/>
              <a:buChar char="q"/>
            </a:pPr>
            <a:endParaRPr lang="en-US" sz="2400" b="1" dirty="0"/>
          </a:p>
          <a:p>
            <a:pPr>
              <a:buFont typeface="Wingdings" charset="2"/>
              <a:buChar char="q"/>
            </a:pPr>
            <a:endParaRPr lang="en-US" sz="2800" b="1" dirty="0"/>
          </a:p>
          <a:p>
            <a:pPr>
              <a:buFont typeface="Wingdings" charset="2"/>
              <a:buChar char="q"/>
            </a:pPr>
            <a:r>
              <a:rPr lang="en-US" sz="2800" b="1" dirty="0"/>
              <a:t>STAFF BRIEFING (S3)</a:t>
            </a:r>
            <a:endParaRPr lang="en-US" sz="2400" b="1" dirty="0"/>
          </a:p>
          <a:p>
            <a:pPr lvl="1">
              <a:buFont typeface="Wingdings" charset="2"/>
              <a:buChar char="u"/>
            </a:pPr>
            <a:endParaRPr lang="en-US" b="1" dirty="0"/>
          </a:p>
        </p:txBody>
      </p:sp>
    </p:spTree>
    <p:extLst>
      <p:ext uri="{BB962C8B-B14F-4D97-AF65-F5344CB8AC3E}">
        <p14:creationId xmlns:p14="http://schemas.microsoft.com/office/powerpoint/2010/main" val="83026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
            <a:ext cx="8229600" cy="1143000"/>
          </a:xfrm>
        </p:spPr>
        <p:txBody>
          <a:bodyPr>
            <a:normAutofit fontScale="90000"/>
          </a:bodyPr>
          <a:lstStyle/>
          <a:p>
            <a:r>
              <a:rPr lang="en-US" b="1" dirty="0"/>
              <a:t>JROTC TRAINING FILES (S3)</a:t>
            </a:r>
            <a:br>
              <a:rPr lang="en-US" b="1" dirty="0"/>
            </a:br>
            <a:r>
              <a:rPr lang="en-US" sz="3600" b="1" dirty="0"/>
              <a:t>3-1 to 3-11</a:t>
            </a:r>
            <a:endParaRPr lang="en-US" sz="3600" b="1" u="sng" dirty="0"/>
          </a:p>
        </p:txBody>
      </p:sp>
      <p:sp>
        <p:nvSpPr>
          <p:cNvPr id="3" name="Content Placeholder 2"/>
          <p:cNvSpPr>
            <a:spLocks noGrp="1"/>
          </p:cNvSpPr>
          <p:nvPr>
            <p:ph idx="1"/>
          </p:nvPr>
        </p:nvSpPr>
        <p:spPr>
          <a:xfrm>
            <a:off x="457200" y="1532160"/>
            <a:ext cx="8478434" cy="5113209"/>
          </a:xfrm>
        </p:spPr>
        <p:txBody>
          <a:bodyPr>
            <a:normAutofit/>
          </a:bodyPr>
          <a:lstStyle/>
          <a:p>
            <a:pPr>
              <a:buFont typeface="Wingdings" charset="2"/>
              <a:buChar char="q"/>
            </a:pPr>
            <a:r>
              <a:rPr lang="en-US" sz="2800" b="1" dirty="0"/>
              <a:t> 3-1    Training Memorandum and POI</a:t>
            </a:r>
          </a:p>
          <a:p>
            <a:pPr>
              <a:buFont typeface="Wingdings" charset="2"/>
              <a:buChar char="q"/>
            </a:pPr>
            <a:r>
              <a:rPr lang="en-US" sz="2800" b="1" dirty="0"/>
              <a:t> 3-2    Weekly Training Schedules</a:t>
            </a:r>
          </a:p>
          <a:p>
            <a:pPr>
              <a:buFont typeface="Wingdings" charset="2"/>
              <a:buChar char="q"/>
            </a:pPr>
            <a:r>
              <a:rPr lang="en-US" sz="2800" b="1" dirty="0"/>
              <a:t> 3-5    Memorandum of Instruction (MOI)</a:t>
            </a:r>
          </a:p>
          <a:p>
            <a:pPr>
              <a:buFont typeface="Wingdings" charset="2"/>
              <a:buChar char="q"/>
            </a:pPr>
            <a:r>
              <a:rPr lang="en-US" sz="2800" b="1" dirty="0"/>
              <a:t> 3-8    Houston ISD DJROTC Formal Inspection</a:t>
            </a:r>
          </a:p>
          <a:p>
            <a:pPr>
              <a:buFont typeface="Wingdings" charset="2"/>
              <a:buChar char="q"/>
            </a:pPr>
            <a:r>
              <a:rPr lang="en-US" sz="2800" b="1" dirty="0"/>
              <a:t> 3-9    Formal Inspection / JPA</a:t>
            </a:r>
          </a:p>
          <a:p>
            <a:pPr>
              <a:buFont typeface="Wingdings" charset="2"/>
              <a:buChar char="q"/>
            </a:pPr>
            <a:r>
              <a:rPr lang="en-US" sz="2800" b="1" dirty="0"/>
              <a:t> 3-10  JROTC Cadet Leadership Challenge</a:t>
            </a:r>
          </a:p>
          <a:p>
            <a:pPr>
              <a:buFont typeface="Wingdings" charset="2"/>
              <a:buChar char="q"/>
            </a:pPr>
            <a:r>
              <a:rPr lang="en-US" sz="2800" b="1" dirty="0"/>
              <a:t> 3-11  Cadet Challenge</a:t>
            </a:r>
          </a:p>
          <a:p>
            <a:pPr marL="0" indent="0">
              <a:buNone/>
            </a:pPr>
            <a:endParaRPr lang="en-US" sz="2800" b="1" dirty="0"/>
          </a:p>
          <a:p>
            <a:pPr>
              <a:buFont typeface="Wingdings" charset="2"/>
              <a:buChar char="q"/>
            </a:pPr>
            <a:endParaRPr lang="en-US" sz="2800" b="1" dirty="0"/>
          </a:p>
          <a:p>
            <a:pPr lvl="1">
              <a:buFont typeface="Wingdings" charset="2"/>
              <a:buChar char="u"/>
            </a:pPr>
            <a:endParaRPr lang="en-US" b="1" dirty="0"/>
          </a:p>
        </p:txBody>
      </p:sp>
      <p:sp>
        <p:nvSpPr>
          <p:cNvPr id="4" name="&quot;Not Allowed&quot; Symbol 3">
            <a:extLst>
              <a:ext uri="{FF2B5EF4-FFF2-40B4-BE49-F238E27FC236}">
                <a16:creationId xmlns:a16="http://schemas.microsoft.com/office/drawing/2014/main" id="{0E9449C3-760E-47B8-ACC7-FDFC10496CD9}"/>
              </a:ext>
            </a:extLst>
          </p:cNvPr>
          <p:cNvSpPr/>
          <p:nvPr/>
        </p:nvSpPr>
        <p:spPr>
          <a:xfrm>
            <a:off x="1017767" y="1156818"/>
            <a:ext cx="7259541" cy="5339398"/>
          </a:xfrm>
          <a:prstGeom prst="noSmoking">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7247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
            <a:ext cx="8229600" cy="1143000"/>
          </a:xfrm>
        </p:spPr>
        <p:txBody>
          <a:bodyPr>
            <a:normAutofit fontScale="90000"/>
          </a:bodyPr>
          <a:lstStyle/>
          <a:p>
            <a:r>
              <a:rPr lang="en-US" b="1" dirty="0"/>
              <a:t>3-1    </a:t>
            </a:r>
            <a:br>
              <a:rPr lang="en-US" b="1" dirty="0"/>
            </a:br>
            <a:r>
              <a:rPr lang="en-US" b="1" dirty="0"/>
              <a:t>Training Memorandum and POI</a:t>
            </a:r>
          </a:p>
        </p:txBody>
      </p:sp>
      <p:sp>
        <p:nvSpPr>
          <p:cNvPr id="3" name="Content Placeholder 2"/>
          <p:cNvSpPr>
            <a:spLocks noGrp="1"/>
          </p:cNvSpPr>
          <p:nvPr>
            <p:ph idx="1"/>
          </p:nvPr>
        </p:nvSpPr>
        <p:spPr>
          <a:xfrm>
            <a:off x="457200" y="1407420"/>
            <a:ext cx="8478434" cy="5113209"/>
          </a:xfrm>
        </p:spPr>
        <p:txBody>
          <a:bodyPr>
            <a:normAutofit/>
          </a:bodyPr>
          <a:lstStyle/>
          <a:p>
            <a:pPr>
              <a:buFont typeface="Wingdings" charset="2"/>
              <a:buChar char="q"/>
            </a:pPr>
            <a:r>
              <a:rPr lang="en-US" sz="2800" b="1" dirty="0"/>
              <a:t> TRADOC </a:t>
            </a:r>
            <a:r>
              <a:rPr lang="en-US" sz="2800" b="1" dirty="0">
                <a:hlinkClick r:id="rId3" action="ppaction://hlinkfile"/>
              </a:rPr>
              <a:t>Program Of Instruction</a:t>
            </a:r>
            <a:endParaRPr lang="en-US" sz="2800" b="1" dirty="0"/>
          </a:p>
          <a:p>
            <a:pPr>
              <a:buFont typeface="Wingdings" charset="2"/>
              <a:buChar char="q"/>
            </a:pPr>
            <a:endParaRPr lang="en-US" sz="2800" b="1" dirty="0"/>
          </a:p>
          <a:p>
            <a:pPr>
              <a:buFont typeface="Wingdings" charset="2"/>
              <a:buChar char="q"/>
            </a:pPr>
            <a:r>
              <a:rPr lang="en-US" sz="2800" b="1" dirty="0"/>
              <a:t> Training Memorandum Published by DJROTC</a:t>
            </a:r>
          </a:p>
          <a:p>
            <a:pPr>
              <a:buFont typeface="Wingdings" charset="2"/>
              <a:buChar char="q"/>
            </a:pPr>
            <a:endParaRPr lang="en-US" sz="2800" b="1" dirty="0"/>
          </a:p>
          <a:p>
            <a:pPr>
              <a:buFont typeface="Wingdings" charset="2"/>
              <a:buChar char="q"/>
            </a:pPr>
            <a:r>
              <a:rPr lang="en-US" sz="2800" b="1" dirty="0"/>
              <a:t> </a:t>
            </a:r>
            <a:r>
              <a:rPr lang="en-US" sz="2800" b="1" dirty="0">
                <a:hlinkClick r:id="rId4" action="ppaction://hlinkfile"/>
              </a:rPr>
              <a:t>DJROTC</a:t>
            </a:r>
            <a:r>
              <a:rPr lang="en-US" sz="2800" b="1" dirty="0"/>
              <a:t> &amp; </a:t>
            </a:r>
            <a:r>
              <a:rPr lang="en-US" sz="2800" b="1" dirty="0">
                <a:hlinkClick r:id="rId5" action="ppaction://hlinkfile"/>
              </a:rPr>
              <a:t>School</a:t>
            </a:r>
            <a:r>
              <a:rPr lang="en-US" sz="2800" b="1" dirty="0"/>
              <a:t> Master Training Schedules</a:t>
            </a:r>
          </a:p>
          <a:p>
            <a:pPr>
              <a:buFont typeface="Wingdings" charset="2"/>
              <a:buChar char="q"/>
            </a:pPr>
            <a:endParaRPr lang="en-US" sz="2800" b="1" dirty="0"/>
          </a:p>
          <a:p>
            <a:pPr>
              <a:buFont typeface="Wingdings" charset="2"/>
              <a:buChar char="q"/>
            </a:pPr>
            <a:r>
              <a:rPr lang="en-US" sz="2800" b="1" dirty="0"/>
              <a:t> </a:t>
            </a:r>
            <a:r>
              <a:rPr lang="en-US" sz="2800" b="1" dirty="0">
                <a:hlinkClick r:id="rId6" action="ppaction://hlinkfile"/>
              </a:rPr>
              <a:t>Yearly Schedule of Events</a:t>
            </a:r>
            <a:endParaRPr lang="en-US" sz="2800" b="1" dirty="0"/>
          </a:p>
          <a:p>
            <a:pPr>
              <a:buFont typeface="Wingdings" charset="2"/>
              <a:buChar char="q"/>
            </a:pPr>
            <a:endParaRPr lang="en-US" sz="2800" b="1" dirty="0"/>
          </a:p>
          <a:p>
            <a:pPr marL="0" indent="0" algn="ctr">
              <a:buNone/>
            </a:pPr>
            <a:r>
              <a:rPr lang="en-US" sz="2800" b="1" dirty="0">
                <a:solidFill>
                  <a:srgbClr val="FF0000"/>
                </a:solidFill>
              </a:rPr>
              <a:t> * DESTROY UPON RECEIPT OF NEW PUBLICATIONS *</a:t>
            </a:r>
          </a:p>
          <a:p>
            <a:pPr>
              <a:buFont typeface="Wingdings" charset="2"/>
              <a:buChar char="q"/>
            </a:pPr>
            <a:endParaRPr lang="en-US" sz="2800" b="1" dirty="0"/>
          </a:p>
          <a:p>
            <a:pPr>
              <a:buFont typeface="Wingdings" charset="2"/>
              <a:buChar char="q"/>
            </a:pPr>
            <a:endParaRPr lang="en-US" sz="2800" b="1" dirty="0"/>
          </a:p>
          <a:p>
            <a:pPr>
              <a:buFont typeface="Wingdings" charset="2"/>
              <a:buChar char="q"/>
            </a:pPr>
            <a:endParaRPr lang="en-US" sz="2800" b="1" dirty="0"/>
          </a:p>
          <a:p>
            <a:pPr lvl="1">
              <a:buFont typeface="Wingdings" charset="2"/>
              <a:buChar char="u"/>
            </a:pPr>
            <a:endParaRPr lang="en-US" b="1" dirty="0"/>
          </a:p>
        </p:txBody>
      </p:sp>
    </p:spTree>
    <p:extLst>
      <p:ext uri="{BB962C8B-B14F-4D97-AF65-F5344CB8AC3E}">
        <p14:creationId xmlns:p14="http://schemas.microsoft.com/office/powerpoint/2010/main" val="403275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
            <a:ext cx="8229600" cy="1143000"/>
          </a:xfrm>
        </p:spPr>
        <p:txBody>
          <a:bodyPr>
            <a:normAutofit fontScale="90000"/>
          </a:bodyPr>
          <a:lstStyle/>
          <a:p>
            <a:r>
              <a:rPr lang="en-US" b="1" dirty="0"/>
              <a:t> 3-2    </a:t>
            </a:r>
            <a:br>
              <a:rPr lang="en-US" b="1" dirty="0"/>
            </a:br>
            <a:r>
              <a:rPr lang="en-US" b="1" dirty="0"/>
              <a:t>Weekly Training Schedules</a:t>
            </a:r>
          </a:p>
        </p:txBody>
      </p:sp>
      <p:sp>
        <p:nvSpPr>
          <p:cNvPr id="3" name="Content Placeholder 2"/>
          <p:cNvSpPr>
            <a:spLocks noGrp="1"/>
          </p:cNvSpPr>
          <p:nvPr>
            <p:ph idx="1"/>
          </p:nvPr>
        </p:nvSpPr>
        <p:spPr>
          <a:xfrm>
            <a:off x="457200" y="1396081"/>
            <a:ext cx="8478434" cy="4376092"/>
          </a:xfrm>
        </p:spPr>
        <p:txBody>
          <a:bodyPr>
            <a:normAutofit fontScale="77500" lnSpcReduction="20000"/>
          </a:bodyPr>
          <a:lstStyle/>
          <a:p>
            <a:pPr>
              <a:buFont typeface="Wingdings" charset="2"/>
              <a:buChar char="q"/>
            </a:pPr>
            <a:r>
              <a:rPr lang="en-US" sz="2800" b="1" dirty="0">
                <a:hlinkClick r:id="rId3" action="ppaction://hlinkfile"/>
              </a:rPr>
              <a:t>HISD JROTC Form 3-3</a:t>
            </a:r>
            <a:endParaRPr lang="en-US" sz="2800" b="1" dirty="0"/>
          </a:p>
          <a:p>
            <a:pPr marL="0" indent="0">
              <a:buNone/>
            </a:pPr>
            <a:r>
              <a:rPr lang="en-US" sz="2800" b="1" dirty="0"/>
              <a:t> </a:t>
            </a:r>
          </a:p>
          <a:p>
            <a:pPr>
              <a:buFont typeface="Wingdings" charset="2"/>
              <a:buChar char="q"/>
            </a:pPr>
            <a:r>
              <a:rPr lang="en-US" sz="2800" b="1" dirty="0"/>
              <a:t>Maintain original on hand</a:t>
            </a:r>
          </a:p>
          <a:p>
            <a:pPr>
              <a:buFont typeface="Wingdings" charset="2"/>
              <a:buChar char="q"/>
            </a:pPr>
            <a:endParaRPr lang="en-US" sz="2800" b="1" dirty="0"/>
          </a:p>
          <a:p>
            <a:pPr>
              <a:buFont typeface="Wingdings" charset="2"/>
              <a:buChar char="q"/>
            </a:pPr>
            <a:r>
              <a:rPr lang="en-US" sz="2800" b="1" dirty="0"/>
              <a:t> Prepare copies for S3 records, bulleting boards, and classrooms</a:t>
            </a:r>
          </a:p>
          <a:p>
            <a:pPr>
              <a:buFont typeface="Wingdings" charset="2"/>
              <a:buChar char="q"/>
            </a:pPr>
            <a:endParaRPr lang="en-US" sz="2800" b="1" dirty="0"/>
          </a:p>
          <a:p>
            <a:pPr>
              <a:buFont typeface="Wingdings" charset="2"/>
              <a:buChar char="q"/>
            </a:pPr>
            <a:r>
              <a:rPr lang="en-US" sz="2800" b="1" dirty="0"/>
              <a:t> E-mail training schedules to DJROTC at least two weeks prior to the week of instruction</a:t>
            </a:r>
          </a:p>
          <a:p>
            <a:pPr>
              <a:buFont typeface="Wingdings" charset="2"/>
              <a:buChar char="q"/>
            </a:pPr>
            <a:endParaRPr lang="en-US" sz="2800" b="1" dirty="0"/>
          </a:p>
          <a:p>
            <a:pPr>
              <a:buFont typeface="Wingdings" charset="2"/>
              <a:buChar char="q"/>
            </a:pPr>
            <a:r>
              <a:rPr lang="en-US" sz="2800" b="1" dirty="0"/>
              <a:t> Constantly check the Training schedule turn in </a:t>
            </a:r>
            <a:r>
              <a:rPr lang="en-US" sz="2800" b="1" dirty="0">
                <a:hlinkClick r:id="rId4" action="ppaction://hlinkfile"/>
              </a:rPr>
              <a:t>worksheet</a:t>
            </a:r>
            <a:r>
              <a:rPr lang="en-US" sz="2800" b="1" dirty="0"/>
              <a:t> sent by DJROTC office</a:t>
            </a:r>
          </a:p>
          <a:p>
            <a:pPr marL="0" indent="0">
              <a:buNone/>
            </a:pPr>
            <a:endParaRPr lang="en-US" sz="2800" b="1" dirty="0"/>
          </a:p>
          <a:p>
            <a:pPr marL="0" indent="0" algn="ctr">
              <a:buNone/>
            </a:pPr>
            <a:r>
              <a:rPr lang="en-US" sz="2800" b="1" dirty="0">
                <a:solidFill>
                  <a:srgbClr val="FF0000"/>
                </a:solidFill>
              </a:rPr>
              <a:t> * DESTROY AFTER TWO YEARS*</a:t>
            </a:r>
          </a:p>
          <a:p>
            <a:pPr>
              <a:buFont typeface="Wingdings" charset="2"/>
              <a:buChar char="q"/>
            </a:pPr>
            <a:endParaRPr lang="en-US" sz="2800" b="1" dirty="0"/>
          </a:p>
          <a:p>
            <a:pPr>
              <a:buFont typeface="Wingdings" charset="2"/>
              <a:buChar char="q"/>
            </a:pPr>
            <a:endParaRPr lang="en-US" sz="2800" b="1" dirty="0"/>
          </a:p>
          <a:p>
            <a:pPr>
              <a:buFont typeface="Wingdings" charset="2"/>
              <a:buChar char="q"/>
            </a:pPr>
            <a:endParaRPr lang="en-US" sz="2800" b="1" dirty="0"/>
          </a:p>
          <a:p>
            <a:pPr lvl="1">
              <a:buFont typeface="Wingdings" charset="2"/>
              <a:buChar char="u"/>
            </a:pPr>
            <a:endParaRPr lang="en-US" b="1" dirty="0"/>
          </a:p>
        </p:txBody>
      </p:sp>
    </p:spTree>
    <p:extLst>
      <p:ext uri="{BB962C8B-B14F-4D97-AF65-F5344CB8AC3E}">
        <p14:creationId xmlns:p14="http://schemas.microsoft.com/office/powerpoint/2010/main" val="180468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8866"/>
          </a:xfrm>
        </p:spPr>
        <p:txBody>
          <a:bodyPr>
            <a:noAutofit/>
          </a:bodyPr>
          <a:lstStyle/>
          <a:p>
            <a:r>
              <a:rPr lang="en-US" sz="4000" b="1" dirty="0"/>
              <a:t>3-5    </a:t>
            </a:r>
            <a:br>
              <a:rPr lang="en-US" sz="4000" b="1" dirty="0"/>
            </a:br>
            <a:r>
              <a:rPr lang="en-US" sz="4000" b="1" dirty="0"/>
              <a:t>MOI</a:t>
            </a:r>
          </a:p>
        </p:txBody>
      </p:sp>
      <p:sp>
        <p:nvSpPr>
          <p:cNvPr id="3" name="Content Placeholder 2"/>
          <p:cNvSpPr>
            <a:spLocks noGrp="1"/>
          </p:cNvSpPr>
          <p:nvPr>
            <p:ph idx="1"/>
          </p:nvPr>
        </p:nvSpPr>
        <p:spPr>
          <a:xfrm>
            <a:off x="457200" y="1872361"/>
            <a:ext cx="8478434" cy="2414244"/>
          </a:xfrm>
        </p:spPr>
        <p:txBody>
          <a:bodyPr>
            <a:normAutofit/>
          </a:bodyPr>
          <a:lstStyle/>
          <a:p>
            <a:pPr marL="0" indent="0" algn="ctr">
              <a:buNone/>
            </a:pPr>
            <a:r>
              <a:rPr lang="en-US" sz="2800" b="1" dirty="0"/>
              <a:t> MEMORANDUMS OF INSTRUCTION THAT PERTAIN TO ALL PLANNING, CONDUCTING AND SUPERVISING FIELD EVENTS.</a:t>
            </a:r>
          </a:p>
          <a:p>
            <a:pPr marL="0" indent="0">
              <a:buNone/>
            </a:pPr>
            <a:endParaRPr lang="en-US" sz="2800" b="1" dirty="0"/>
          </a:p>
          <a:p>
            <a:pPr marL="0" indent="0" algn="ctr">
              <a:buNone/>
            </a:pPr>
            <a:r>
              <a:rPr lang="en-US" sz="2800" b="1" dirty="0">
                <a:solidFill>
                  <a:srgbClr val="FF0000"/>
                </a:solidFill>
              </a:rPr>
              <a:t> * DESTROY WHEN NO LONGER NEEDED*</a:t>
            </a:r>
          </a:p>
          <a:p>
            <a:pPr>
              <a:buFont typeface="Wingdings" charset="2"/>
              <a:buChar char="q"/>
            </a:pPr>
            <a:endParaRPr lang="en-US" sz="2800" b="1" dirty="0"/>
          </a:p>
          <a:p>
            <a:pPr>
              <a:buFont typeface="Wingdings" charset="2"/>
              <a:buChar char="q"/>
            </a:pPr>
            <a:endParaRPr lang="en-US" sz="2800" b="1" dirty="0"/>
          </a:p>
          <a:p>
            <a:pPr>
              <a:buFont typeface="Wingdings" charset="2"/>
              <a:buChar char="q"/>
            </a:pPr>
            <a:endParaRPr lang="en-US" sz="2800" b="1" dirty="0"/>
          </a:p>
          <a:p>
            <a:pPr lvl="1">
              <a:buFont typeface="Wingdings" charset="2"/>
              <a:buChar char="u"/>
            </a:pPr>
            <a:endParaRPr lang="en-US" b="1" dirty="0"/>
          </a:p>
        </p:txBody>
      </p:sp>
    </p:spTree>
    <p:extLst>
      <p:ext uri="{BB962C8B-B14F-4D97-AF65-F5344CB8AC3E}">
        <p14:creationId xmlns:p14="http://schemas.microsoft.com/office/powerpoint/2010/main" val="195704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48581"/>
          </a:xfrm>
        </p:spPr>
        <p:txBody>
          <a:bodyPr>
            <a:normAutofit/>
          </a:bodyPr>
          <a:lstStyle/>
          <a:p>
            <a:r>
              <a:rPr lang="en-US" sz="4000" b="1" dirty="0"/>
              <a:t>3-8   </a:t>
            </a:r>
            <a:br>
              <a:rPr lang="en-US" sz="4000" b="1" dirty="0"/>
            </a:br>
            <a:r>
              <a:rPr lang="en-US" sz="4000" b="1" dirty="0"/>
              <a:t> HISD DJROTC Formal Inspection</a:t>
            </a:r>
          </a:p>
        </p:txBody>
      </p:sp>
      <p:sp>
        <p:nvSpPr>
          <p:cNvPr id="3" name="Content Placeholder 2"/>
          <p:cNvSpPr>
            <a:spLocks noGrp="1"/>
          </p:cNvSpPr>
          <p:nvPr>
            <p:ph idx="1"/>
          </p:nvPr>
        </p:nvSpPr>
        <p:spPr>
          <a:xfrm>
            <a:off x="457200" y="1611480"/>
            <a:ext cx="8478434" cy="4076549"/>
          </a:xfrm>
        </p:spPr>
        <p:txBody>
          <a:bodyPr>
            <a:normAutofit fontScale="92500"/>
          </a:bodyPr>
          <a:lstStyle/>
          <a:p>
            <a:pPr>
              <a:buFont typeface="Wingdings" charset="2"/>
              <a:buChar char="q"/>
            </a:pPr>
            <a:r>
              <a:rPr lang="en-US" sz="2800" b="1" dirty="0"/>
              <a:t> Letter of Instruction DJROTC Formal Inspection</a:t>
            </a:r>
          </a:p>
          <a:p>
            <a:pPr>
              <a:buFont typeface="Wingdings" charset="2"/>
              <a:buChar char="q"/>
            </a:pPr>
            <a:endParaRPr lang="en-US" sz="2800" b="1" dirty="0"/>
          </a:p>
          <a:p>
            <a:pPr>
              <a:buFont typeface="Wingdings" charset="2"/>
              <a:buChar char="q"/>
            </a:pPr>
            <a:r>
              <a:rPr lang="en-US" sz="2800" b="1" dirty="0"/>
              <a:t> Memorandum of Inspection Results DJROTC</a:t>
            </a:r>
          </a:p>
          <a:p>
            <a:pPr>
              <a:buFont typeface="Wingdings" charset="2"/>
              <a:buChar char="q"/>
            </a:pPr>
            <a:endParaRPr lang="en-US" sz="2800" b="1" dirty="0"/>
          </a:p>
          <a:p>
            <a:pPr>
              <a:buFont typeface="Wingdings" charset="2"/>
              <a:buChar char="q"/>
            </a:pPr>
            <a:r>
              <a:rPr lang="en-US" sz="2800" b="1" dirty="0"/>
              <a:t> Records of Corrective Actions Taken Since Last Inspection</a:t>
            </a:r>
          </a:p>
          <a:p>
            <a:pPr marL="0" indent="0">
              <a:buNone/>
            </a:pPr>
            <a:endParaRPr lang="en-US" sz="2800" b="1" dirty="0"/>
          </a:p>
          <a:p>
            <a:pPr marL="0" indent="0" algn="ctr">
              <a:buNone/>
            </a:pPr>
            <a:r>
              <a:rPr lang="en-US" sz="2800" b="1" dirty="0">
                <a:solidFill>
                  <a:srgbClr val="FF0000"/>
                </a:solidFill>
              </a:rPr>
              <a:t>Place in inactive file at the end of the school year</a:t>
            </a:r>
          </a:p>
          <a:p>
            <a:pPr marL="0" indent="0" algn="ctr">
              <a:buNone/>
            </a:pPr>
            <a:r>
              <a:rPr lang="en-US" sz="2800" b="1" dirty="0">
                <a:solidFill>
                  <a:srgbClr val="FF0000"/>
                </a:solidFill>
              </a:rPr>
              <a:t>* DESTROY AFTER THREE YEARS *</a:t>
            </a:r>
          </a:p>
          <a:p>
            <a:pPr>
              <a:buFont typeface="Wingdings" charset="2"/>
              <a:buChar char="q"/>
            </a:pPr>
            <a:endParaRPr lang="en-US" sz="2800" b="1" dirty="0"/>
          </a:p>
          <a:p>
            <a:pPr>
              <a:buFont typeface="Wingdings" charset="2"/>
              <a:buChar char="q"/>
            </a:pPr>
            <a:endParaRPr lang="en-US" sz="2800" b="1" dirty="0"/>
          </a:p>
          <a:p>
            <a:pPr>
              <a:buFont typeface="Wingdings" charset="2"/>
              <a:buChar char="q"/>
            </a:pPr>
            <a:endParaRPr lang="en-US" sz="2800" b="1" dirty="0"/>
          </a:p>
          <a:p>
            <a:pPr lvl="1">
              <a:buFont typeface="Wingdings" charset="2"/>
              <a:buChar char="u"/>
            </a:pPr>
            <a:endParaRPr lang="en-US" b="1" dirty="0"/>
          </a:p>
        </p:txBody>
      </p:sp>
    </p:spTree>
    <p:extLst>
      <p:ext uri="{BB962C8B-B14F-4D97-AF65-F5344CB8AC3E}">
        <p14:creationId xmlns:p14="http://schemas.microsoft.com/office/powerpoint/2010/main" val="303647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661"/>
            <a:ext cx="8229600" cy="1143000"/>
          </a:xfrm>
        </p:spPr>
        <p:txBody>
          <a:bodyPr>
            <a:normAutofit fontScale="90000"/>
          </a:bodyPr>
          <a:lstStyle/>
          <a:p>
            <a:r>
              <a:rPr lang="en-US" b="1" dirty="0"/>
              <a:t>3-9   </a:t>
            </a:r>
            <a:br>
              <a:rPr lang="en-US" b="1" dirty="0"/>
            </a:br>
            <a:r>
              <a:rPr lang="en-US" b="1" dirty="0"/>
              <a:t> Formal Inspection</a:t>
            </a:r>
            <a:br>
              <a:rPr lang="en-US" b="1" dirty="0"/>
            </a:br>
            <a:r>
              <a:rPr lang="en-US" sz="3600" b="1" dirty="0">
                <a:hlinkClick r:id="rId2" action="ppaction://hlinkfile"/>
              </a:rPr>
              <a:t>JROTC Program of Accreditation</a:t>
            </a:r>
            <a:endParaRPr lang="en-US" b="1" dirty="0"/>
          </a:p>
        </p:txBody>
      </p:sp>
      <p:sp>
        <p:nvSpPr>
          <p:cNvPr id="3" name="Content Placeholder 2"/>
          <p:cNvSpPr>
            <a:spLocks noGrp="1"/>
          </p:cNvSpPr>
          <p:nvPr>
            <p:ph idx="1"/>
          </p:nvPr>
        </p:nvSpPr>
        <p:spPr>
          <a:xfrm>
            <a:off x="457200" y="2015907"/>
            <a:ext cx="8478434" cy="3608274"/>
          </a:xfrm>
        </p:spPr>
        <p:txBody>
          <a:bodyPr>
            <a:normAutofit/>
          </a:bodyPr>
          <a:lstStyle/>
          <a:p>
            <a:pPr>
              <a:buFont typeface="Wingdings" charset="2"/>
              <a:buChar char="q"/>
            </a:pPr>
            <a:r>
              <a:rPr lang="en-US" sz="2800" b="1" dirty="0"/>
              <a:t> Inspection every three years*****</a:t>
            </a:r>
          </a:p>
          <a:p>
            <a:pPr>
              <a:buFont typeface="Wingdings" charset="2"/>
              <a:buChar char="q"/>
            </a:pPr>
            <a:endParaRPr lang="en-US" sz="2800" b="1" dirty="0"/>
          </a:p>
          <a:p>
            <a:pPr marL="0" indent="0">
              <a:buNone/>
            </a:pPr>
            <a:endParaRPr lang="en-US" sz="2800" b="1" dirty="0"/>
          </a:p>
          <a:p>
            <a:pPr marL="0" indent="0" algn="ctr">
              <a:buNone/>
            </a:pPr>
            <a:r>
              <a:rPr lang="en-US" sz="2800" b="1" dirty="0">
                <a:solidFill>
                  <a:srgbClr val="FF0000"/>
                </a:solidFill>
              </a:rPr>
              <a:t>Place in inactive file at the end of the school year</a:t>
            </a:r>
          </a:p>
          <a:p>
            <a:pPr marL="0" indent="0" algn="ctr">
              <a:buNone/>
            </a:pPr>
            <a:r>
              <a:rPr lang="en-US" sz="2800" b="1" dirty="0">
                <a:solidFill>
                  <a:srgbClr val="FF0000"/>
                </a:solidFill>
              </a:rPr>
              <a:t>* DESTROY AFTER THREE YEARS *</a:t>
            </a:r>
          </a:p>
          <a:p>
            <a:pPr>
              <a:buFont typeface="Wingdings" charset="2"/>
              <a:buChar char="q"/>
            </a:pPr>
            <a:endParaRPr lang="en-US" sz="2800" b="1" dirty="0"/>
          </a:p>
          <a:p>
            <a:pPr>
              <a:buFont typeface="Wingdings" charset="2"/>
              <a:buChar char="q"/>
            </a:pPr>
            <a:endParaRPr lang="en-US" sz="2800" b="1" dirty="0"/>
          </a:p>
          <a:p>
            <a:pPr>
              <a:buFont typeface="Wingdings" charset="2"/>
              <a:buChar char="q"/>
            </a:pPr>
            <a:endParaRPr lang="en-US" sz="2800" b="1" dirty="0"/>
          </a:p>
          <a:p>
            <a:pPr lvl="1">
              <a:buFont typeface="Wingdings" charset="2"/>
              <a:buChar char="u"/>
            </a:pPr>
            <a:endParaRPr lang="en-US" b="1" dirty="0"/>
          </a:p>
        </p:txBody>
      </p:sp>
    </p:spTree>
    <p:extLst>
      <p:ext uri="{BB962C8B-B14F-4D97-AF65-F5344CB8AC3E}">
        <p14:creationId xmlns:p14="http://schemas.microsoft.com/office/powerpoint/2010/main" val="114256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598971"/>
          </a:xfrm>
        </p:spPr>
        <p:txBody>
          <a:bodyPr>
            <a:normAutofit fontScale="90000"/>
          </a:bodyPr>
          <a:lstStyle/>
          <a:p>
            <a:r>
              <a:rPr lang="en-US" b="1" dirty="0"/>
              <a:t>3-10   </a:t>
            </a:r>
            <a:br>
              <a:rPr lang="en-US" b="1" dirty="0"/>
            </a:br>
            <a:r>
              <a:rPr lang="en-US" b="1" dirty="0"/>
              <a:t> JROTC Cadet Leadership Challenge</a:t>
            </a:r>
          </a:p>
        </p:txBody>
      </p:sp>
      <p:sp>
        <p:nvSpPr>
          <p:cNvPr id="3" name="Content Placeholder 2"/>
          <p:cNvSpPr>
            <a:spLocks noGrp="1"/>
          </p:cNvSpPr>
          <p:nvPr>
            <p:ph idx="1"/>
          </p:nvPr>
        </p:nvSpPr>
        <p:spPr>
          <a:xfrm>
            <a:off x="457200" y="1753261"/>
            <a:ext cx="8478434" cy="4588548"/>
          </a:xfrm>
        </p:spPr>
        <p:txBody>
          <a:bodyPr>
            <a:normAutofit lnSpcReduction="10000"/>
          </a:bodyPr>
          <a:lstStyle/>
          <a:p>
            <a:pPr>
              <a:buFont typeface="Wingdings" charset="2"/>
              <a:buChar char="q"/>
            </a:pPr>
            <a:r>
              <a:rPr lang="en-US" sz="2800" b="1" dirty="0"/>
              <a:t> MOI</a:t>
            </a:r>
          </a:p>
          <a:p>
            <a:pPr>
              <a:buFont typeface="Wingdings" charset="2"/>
              <a:buChar char="q"/>
            </a:pPr>
            <a:endParaRPr lang="en-US" sz="2800" b="1" dirty="0"/>
          </a:p>
          <a:p>
            <a:pPr>
              <a:buFont typeface="Wingdings" charset="2"/>
              <a:buChar char="q"/>
            </a:pPr>
            <a:r>
              <a:rPr lang="en-US" sz="2800" b="1" dirty="0"/>
              <a:t> JCLC Fee Roster</a:t>
            </a:r>
          </a:p>
          <a:p>
            <a:pPr>
              <a:buFont typeface="Wingdings" charset="2"/>
              <a:buChar char="q"/>
            </a:pPr>
            <a:endParaRPr lang="en-US" sz="2800" b="1" dirty="0"/>
          </a:p>
          <a:p>
            <a:pPr>
              <a:buFont typeface="Wingdings" charset="2"/>
              <a:buChar char="q"/>
            </a:pPr>
            <a:r>
              <a:rPr lang="en-US" sz="2800" b="1" dirty="0"/>
              <a:t> JCLC Equipment Pick-up and Return Memorandum</a:t>
            </a:r>
          </a:p>
          <a:p>
            <a:pPr>
              <a:buFont typeface="Wingdings" charset="2"/>
              <a:buChar char="q"/>
            </a:pPr>
            <a:endParaRPr lang="en-US" sz="2800" b="1" dirty="0"/>
          </a:p>
          <a:p>
            <a:pPr>
              <a:buFont typeface="Wingdings" charset="2"/>
              <a:buChar char="q"/>
            </a:pPr>
            <a:r>
              <a:rPr lang="en-US" sz="2800" b="1" dirty="0"/>
              <a:t> JCLC Camp SOP</a:t>
            </a:r>
          </a:p>
          <a:p>
            <a:pPr>
              <a:buFont typeface="Wingdings" charset="2"/>
              <a:buChar char="q"/>
            </a:pPr>
            <a:endParaRPr lang="en-US" sz="2800" b="1" dirty="0"/>
          </a:p>
          <a:p>
            <a:pPr marL="0" indent="0" algn="ctr">
              <a:buNone/>
            </a:pPr>
            <a:r>
              <a:rPr lang="en-US" sz="2800" b="1" dirty="0">
                <a:solidFill>
                  <a:srgbClr val="FF0000"/>
                </a:solidFill>
              </a:rPr>
              <a:t>* DESTROY AFTER ONE YEAR *</a:t>
            </a:r>
          </a:p>
          <a:p>
            <a:pPr>
              <a:buFont typeface="Wingdings" charset="2"/>
              <a:buChar char="q"/>
            </a:pPr>
            <a:endParaRPr lang="en-US" sz="2800" b="1" dirty="0"/>
          </a:p>
          <a:p>
            <a:pPr>
              <a:buFont typeface="Wingdings" charset="2"/>
              <a:buChar char="q"/>
            </a:pPr>
            <a:endParaRPr lang="en-US" sz="2800" b="1" dirty="0"/>
          </a:p>
          <a:p>
            <a:pPr>
              <a:buFont typeface="Wingdings" charset="2"/>
              <a:buChar char="q"/>
            </a:pPr>
            <a:endParaRPr lang="en-US" sz="2800" b="1" dirty="0"/>
          </a:p>
          <a:p>
            <a:pPr lvl="1">
              <a:buFont typeface="Wingdings" charset="2"/>
              <a:buChar char="u"/>
            </a:pPr>
            <a:endParaRPr lang="en-US" b="1" dirty="0"/>
          </a:p>
        </p:txBody>
      </p:sp>
    </p:spTree>
    <p:extLst>
      <p:ext uri="{BB962C8B-B14F-4D97-AF65-F5344CB8AC3E}">
        <p14:creationId xmlns:p14="http://schemas.microsoft.com/office/powerpoint/2010/main" val="382474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idx="1"/>
          </p:nvPr>
        </p:nvSpPr>
        <p:spPr/>
        <p:txBody>
          <a:bodyPr/>
          <a:lstStyle/>
          <a:p>
            <a:r>
              <a:rPr lang="en-US" dirty="0"/>
              <a:t> Be and active participant</a:t>
            </a:r>
          </a:p>
          <a:p>
            <a:pPr lvl="1"/>
            <a:r>
              <a:rPr lang="en-US" dirty="0"/>
              <a:t>Pay attention</a:t>
            </a:r>
          </a:p>
          <a:p>
            <a:pPr lvl="1"/>
            <a:r>
              <a:rPr lang="en-US" dirty="0"/>
              <a:t>Take notes</a:t>
            </a:r>
          </a:p>
          <a:p>
            <a:pPr lvl="1"/>
            <a:r>
              <a:rPr lang="en-US" dirty="0"/>
              <a:t>Stay on task</a:t>
            </a:r>
          </a:p>
          <a:p>
            <a:r>
              <a:rPr lang="en-US" dirty="0"/>
              <a:t> Be on time</a:t>
            </a:r>
          </a:p>
          <a:p>
            <a:r>
              <a:rPr lang="en-US" dirty="0"/>
              <a:t> Meals are mandatory</a:t>
            </a:r>
          </a:p>
          <a:p>
            <a:r>
              <a:rPr lang="en-US" dirty="0"/>
              <a:t> Restroom breaks when needed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0005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598971"/>
          </a:xfrm>
        </p:spPr>
        <p:txBody>
          <a:bodyPr>
            <a:normAutofit/>
          </a:bodyPr>
          <a:lstStyle/>
          <a:p>
            <a:r>
              <a:rPr lang="en-US" b="1" dirty="0"/>
              <a:t>3-11   </a:t>
            </a:r>
            <a:br>
              <a:rPr lang="en-US" b="1" dirty="0"/>
            </a:br>
            <a:r>
              <a:rPr lang="en-US" b="1" dirty="0"/>
              <a:t> Cadet Challenge</a:t>
            </a:r>
          </a:p>
        </p:txBody>
      </p:sp>
      <p:sp>
        <p:nvSpPr>
          <p:cNvPr id="3" name="Content Placeholder 2"/>
          <p:cNvSpPr>
            <a:spLocks noGrp="1"/>
          </p:cNvSpPr>
          <p:nvPr>
            <p:ph idx="1"/>
          </p:nvPr>
        </p:nvSpPr>
        <p:spPr>
          <a:xfrm>
            <a:off x="457200" y="1827000"/>
            <a:ext cx="8478434" cy="3924871"/>
          </a:xfrm>
        </p:spPr>
        <p:txBody>
          <a:bodyPr>
            <a:normAutofit lnSpcReduction="10000"/>
          </a:bodyPr>
          <a:lstStyle/>
          <a:p>
            <a:pPr>
              <a:buFont typeface="Wingdings" charset="2"/>
              <a:buChar char="q"/>
            </a:pPr>
            <a:r>
              <a:rPr lang="en-US" sz="2800" b="1" dirty="0"/>
              <a:t> MOI for Cadet Challenge</a:t>
            </a:r>
          </a:p>
          <a:p>
            <a:pPr>
              <a:buFont typeface="Wingdings" charset="2"/>
              <a:buChar char="q"/>
            </a:pPr>
            <a:endParaRPr lang="en-US" sz="2800" b="1" dirty="0"/>
          </a:p>
          <a:p>
            <a:pPr>
              <a:buFont typeface="Wingdings" charset="2"/>
              <a:buChar char="q"/>
            </a:pPr>
            <a:r>
              <a:rPr lang="en-US" sz="2800" b="1" dirty="0"/>
              <a:t> Record of cadet scores and participation results</a:t>
            </a:r>
          </a:p>
          <a:p>
            <a:pPr>
              <a:buFont typeface="Wingdings" charset="2"/>
              <a:buChar char="q"/>
            </a:pPr>
            <a:endParaRPr lang="en-US" sz="2800" b="1" dirty="0"/>
          </a:p>
          <a:p>
            <a:pPr>
              <a:buNone/>
            </a:pPr>
            <a:r>
              <a:rPr lang="en-US" sz="2800" b="1" dirty="0"/>
              <a:t> </a:t>
            </a:r>
          </a:p>
          <a:p>
            <a:pPr marL="0" indent="0" algn="ctr">
              <a:buNone/>
            </a:pPr>
            <a:r>
              <a:rPr lang="en-US" sz="2800" b="1" dirty="0">
                <a:solidFill>
                  <a:srgbClr val="FF0000"/>
                </a:solidFill>
              </a:rPr>
              <a:t>Place in inactive file at the end of the school year</a:t>
            </a:r>
          </a:p>
          <a:p>
            <a:pPr marL="0" indent="0" algn="ctr">
              <a:buNone/>
            </a:pPr>
            <a:r>
              <a:rPr lang="en-US" sz="2800" b="1" dirty="0">
                <a:solidFill>
                  <a:srgbClr val="FF0000"/>
                </a:solidFill>
              </a:rPr>
              <a:t>* DESTROY WHEN NO LONGER NEEDED OR AFTER THREE YEARS *</a:t>
            </a:r>
          </a:p>
          <a:p>
            <a:pPr>
              <a:buFont typeface="Wingdings" charset="2"/>
              <a:buChar char="q"/>
            </a:pPr>
            <a:endParaRPr lang="en-US" sz="2800" b="1" dirty="0"/>
          </a:p>
          <a:p>
            <a:pPr>
              <a:buFont typeface="Wingdings" charset="2"/>
              <a:buChar char="q"/>
            </a:pPr>
            <a:endParaRPr lang="en-US" sz="2800" b="1" dirty="0"/>
          </a:p>
          <a:p>
            <a:pPr>
              <a:buFont typeface="Wingdings" charset="2"/>
              <a:buChar char="q"/>
            </a:pPr>
            <a:endParaRPr lang="en-US" sz="2800" b="1" dirty="0"/>
          </a:p>
          <a:p>
            <a:pPr lvl="1">
              <a:buFont typeface="Wingdings" charset="2"/>
              <a:buChar char="u"/>
            </a:pPr>
            <a:endParaRPr lang="en-US" b="1" dirty="0"/>
          </a:p>
        </p:txBody>
      </p:sp>
    </p:spTree>
    <p:extLst>
      <p:ext uri="{BB962C8B-B14F-4D97-AF65-F5344CB8AC3E}">
        <p14:creationId xmlns:p14="http://schemas.microsoft.com/office/powerpoint/2010/main" val="34743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286302"/>
            <a:ext cx="8229600" cy="4525963"/>
          </a:xfrm>
        </p:spPr>
        <p:txBody>
          <a:bodyPr>
            <a:normAutofit fontScale="85000" lnSpcReduction="20000"/>
          </a:bodyPr>
          <a:lstStyle/>
          <a:p>
            <a:r>
              <a:rPr lang="en-US" b="1" u="sng" dirty="0"/>
              <a:t>Service’s JROTC</a:t>
            </a:r>
          </a:p>
          <a:p>
            <a:pPr lvl="1"/>
            <a:r>
              <a:rPr lang="en-US" dirty="0">
                <a:hlinkClick r:id="rId2"/>
              </a:rPr>
              <a:t>http://www.usarmyjrotc.com/</a:t>
            </a:r>
            <a:endParaRPr lang="en-US" dirty="0"/>
          </a:p>
          <a:p>
            <a:pPr lvl="1"/>
            <a:r>
              <a:rPr lang="en-US" dirty="0">
                <a:hlinkClick r:id="rId3"/>
              </a:rPr>
              <a:t>http://www.njrotc.navy.mil/</a:t>
            </a:r>
            <a:endParaRPr lang="en-US" dirty="0"/>
          </a:p>
          <a:p>
            <a:pPr lvl="1"/>
            <a:r>
              <a:rPr lang="en-US" dirty="0">
                <a:hlinkClick r:id="rId4"/>
              </a:rPr>
              <a:t>http://www.au.af.mil/au/holmcenter/AFJROTC/index.asp</a:t>
            </a:r>
            <a:endParaRPr lang="en-US" dirty="0"/>
          </a:p>
          <a:p>
            <a:pPr marL="0" indent="0">
              <a:buNone/>
            </a:pPr>
            <a:endParaRPr lang="en-US" b="1" u="sng" dirty="0"/>
          </a:p>
          <a:p>
            <a:r>
              <a:rPr lang="en-US" b="1" u="sng" dirty="0"/>
              <a:t>HISD DJROTC</a:t>
            </a:r>
          </a:p>
          <a:p>
            <a:pPr lvl="1"/>
            <a:r>
              <a:rPr lang="en-US" dirty="0"/>
              <a:t> </a:t>
            </a:r>
            <a:r>
              <a:rPr lang="en-US" dirty="0">
                <a:hlinkClick r:id="rId5"/>
              </a:rPr>
              <a:t>http://www.hisdjrotcoperations.com/</a:t>
            </a:r>
            <a:endParaRPr lang="en-US" dirty="0"/>
          </a:p>
          <a:p>
            <a:pPr lvl="1"/>
            <a:endParaRPr lang="en-US" dirty="0"/>
          </a:p>
          <a:p>
            <a:r>
              <a:rPr lang="en-US" dirty="0"/>
              <a:t> </a:t>
            </a:r>
            <a:r>
              <a:rPr lang="en-US" b="1" u="sng" dirty="0"/>
              <a:t>Sharpstown HS JROTC</a:t>
            </a:r>
          </a:p>
          <a:p>
            <a:pPr lvl="1"/>
            <a:r>
              <a:rPr lang="en-US" dirty="0">
                <a:hlinkClick r:id="rId6"/>
              </a:rPr>
              <a:t>http://www.houstonisd.org/site/default.aspx?PageID=109675</a:t>
            </a:r>
            <a:endParaRPr lang="en-US" dirty="0"/>
          </a:p>
          <a:p>
            <a:pPr lvl="1"/>
            <a:endParaRPr lang="en-US" dirty="0"/>
          </a:p>
        </p:txBody>
      </p:sp>
    </p:spTree>
    <p:extLst>
      <p:ext uri="{BB962C8B-B14F-4D97-AF65-F5344CB8AC3E}">
        <p14:creationId xmlns:p14="http://schemas.microsoft.com/office/powerpoint/2010/main" val="397657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256" y="1292785"/>
            <a:ext cx="8229600" cy="4218563"/>
          </a:xfrm>
        </p:spPr>
        <p:txBody>
          <a:bodyPr>
            <a:normAutofit/>
          </a:bodyPr>
          <a:lstStyle/>
          <a:p>
            <a:r>
              <a:rPr lang="en-US" b="1" dirty="0"/>
              <a:t>Questions?</a:t>
            </a:r>
            <a:br>
              <a:rPr lang="en-US" b="1" dirty="0"/>
            </a:br>
            <a:br>
              <a:rPr lang="en-US" b="1" dirty="0"/>
            </a:br>
            <a:r>
              <a:rPr lang="en-US" b="1" dirty="0"/>
              <a:t>Comments</a:t>
            </a:r>
            <a:br>
              <a:rPr lang="en-US" b="1" dirty="0"/>
            </a:br>
            <a:br>
              <a:rPr lang="en-US" b="1" dirty="0"/>
            </a:br>
            <a:r>
              <a:rPr lang="en-US" b="1" dirty="0"/>
              <a:t>Break before the next event</a:t>
            </a:r>
          </a:p>
        </p:txBody>
      </p:sp>
    </p:spTree>
    <p:extLst>
      <p:ext uri="{BB962C8B-B14F-4D97-AF65-F5344CB8AC3E}">
        <p14:creationId xmlns:p14="http://schemas.microsoft.com/office/powerpoint/2010/main" val="18408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407523"/>
          </a:xfrm>
        </p:spPr>
        <p:txBody>
          <a:bodyPr>
            <a:noAutofit/>
          </a:bodyPr>
          <a:lstStyle/>
          <a:p>
            <a:r>
              <a:rPr lang="en-US" sz="2000" b="1" u="sng" dirty="0"/>
              <a:t>HISD JROTC Summer Workshop S3 Connection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4251839"/>
              </p:ext>
            </p:extLst>
          </p:nvPr>
        </p:nvGraphicFramePr>
        <p:xfrm>
          <a:off x="0" y="407522"/>
          <a:ext cx="9143999" cy="6204272"/>
        </p:xfrm>
        <a:graphic>
          <a:graphicData uri="http://schemas.openxmlformats.org/drawingml/2006/table">
            <a:tbl>
              <a:tblPr firstRow="1" bandRow="1">
                <a:tableStyleId>{073A0DAA-6AF3-43AB-8588-CEC1D06C72B9}</a:tableStyleId>
              </a:tblPr>
              <a:tblGrid>
                <a:gridCol w="548640">
                  <a:extLst>
                    <a:ext uri="{9D8B030D-6E8A-4147-A177-3AD203B41FA5}">
                      <a16:colId xmlns:a16="http://schemas.microsoft.com/office/drawing/2014/main" val="20000"/>
                    </a:ext>
                  </a:extLst>
                </a:gridCol>
                <a:gridCol w="1350498">
                  <a:extLst>
                    <a:ext uri="{9D8B030D-6E8A-4147-A177-3AD203B41FA5}">
                      <a16:colId xmlns:a16="http://schemas.microsoft.com/office/drawing/2014/main" val="20001"/>
                    </a:ext>
                  </a:extLst>
                </a:gridCol>
                <a:gridCol w="1041010">
                  <a:extLst>
                    <a:ext uri="{9D8B030D-6E8A-4147-A177-3AD203B41FA5}">
                      <a16:colId xmlns:a16="http://schemas.microsoft.com/office/drawing/2014/main" val="20002"/>
                    </a:ext>
                  </a:extLst>
                </a:gridCol>
                <a:gridCol w="1761197">
                  <a:extLst>
                    <a:ext uri="{9D8B030D-6E8A-4147-A177-3AD203B41FA5}">
                      <a16:colId xmlns:a16="http://schemas.microsoft.com/office/drawing/2014/main" val="20003"/>
                    </a:ext>
                  </a:extLst>
                </a:gridCol>
                <a:gridCol w="2796945">
                  <a:extLst>
                    <a:ext uri="{9D8B030D-6E8A-4147-A177-3AD203B41FA5}">
                      <a16:colId xmlns:a16="http://schemas.microsoft.com/office/drawing/2014/main" val="20004"/>
                    </a:ext>
                  </a:extLst>
                </a:gridCol>
                <a:gridCol w="1645709">
                  <a:extLst>
                    <a:ext uri="{9D8B030D-6E8A-4147-A177-3AD203B41FA5}">
                      <a16:colId xmlns:a16="http://schemas.microsoft.com/office/drawing/2014/main" val="20005"/>
                    </a:ext>
                  </a:extLst>
                </a:gridCol>
              </a:tblGrid>
              <a:tr h="355382">
                <a:tc>
                  <a:txBody>
                    <a:bodyPr/>
                    <a:lstStyle/>
                    <a:p>
                      <a:pPr algn="ctr"/>
                      <a:endParaRPr lang="en-US" sz="1400" dirty="0"/>
                    </a:p>
                  </a:txBody>
                  <a:tcPr/>
                </a:tc>
                <a:tc>
                  <a:txBody>
                    <a:bodyPr/>
                    <a:lstStyle/>
                    <a:p>
                      <a:pPr algn="ctr"/>
                      <a:r>
                        <a:rPr lang="en-US" sz="1400" dirty="0"/>
                        <a:t>Last name</a:t>
                      </a:r>
                    </a:p>
                  </a:txBody>
                  <a:tcPr/>
                </a:tc>
                <a:tc>
                  <a:txBody>
                    <a:bodyPr/>
                    <a:lstStyle/>
                    <a:p>
                      <a:pPr algn="ctr"/>
                      <a:r>
                        <a:rPr lang="en-US" sz="1400" dirty="0"/>
                        <a:t>First</a:t>
                      </a:r>
                      <a:r>
                        <a:rPr lang="en-US" sz="1400" baseline="0" dirty="0"/>
                        <a:t> name</a:t>
                      </a:r>
                      <a:endParaRPr lang="en-US" sz="1400" dirty="0"/>
                    </a:p>
                  </a:txBody>
                  <a:tcPr/>
                </a:tc>
                <a:tc>
                  <a:txBody>
                    <a:bodyPr/>
                    <a:lstStyle/>
                    <a:p>
                      <a:pPr algn="ctr"/>
                      <a:r>
                        <a:rPr lang="en-US" sz="1400" dirty="0"/>
                        <a:t>School</a:t>
                      </a:r>
                    </a:p>
                  </a:txBody>
                  <a:tcPr/>
                </a:tc>
                <a:tc>
                  <a:txBody>
                    <a:bodyPr/>
                    <a:lstStyle/>
                    <a:p>
                      <a:pPr algn="ctr"/>
                      <a:r>
                        <a:rPr lang="en-US" sz="1400" dirty="0"/>
                        <a:t>E-mail </a:t>
                      </a:r>
                    </a:p>
                  </a:txBody>
                  <a:tcPr/>
                </a:tc>
                <a:tc>
                  <a:txBody>
                    <a:bodyPr/>
                    <a:lstStyle/>
                    <a:p>
                      <a:pPr algn="ctr"/>
                      <a:r>
                        <a:rPr lang="en-US" sz="1400" dirty="0"/>
                        <a:t>Telephone #</a:t>
                      </a:r>
                    </a:p>
                  </a:txBody>
                  <a:tcPr/>
                </a:tc>
                <a:extLst>
                  <a:ext uri="{0D108BD9-81ED-4DB2-BD59-A6C34878D82A}">
                    <a16:rowId xmlns:a16="http://schemas.microsoft.com/office/drawing/2014/main" val="10000"/>
                  </a:ext>
                </a:extLst>
              </a:tr>
              <a:tr h="355382">
                <a:tc>
                  <a:txBody>
                    <a:bodyPr/>
                    <a:lstStyle/>
                    <a:p>
                      <a:pPr algn="ctr"/>
                      <a:r>
                        <a:rPr lang="en-US" sz="1400" dirty="0"/>
                        <a:t>1</a:t>
                      </a:r>
                    </a:p>
                  </a:txBody>
                  <a:tcPr/>
                </a:tc>
                <a:tc>
                  <a:txBody>
                    <a:bodyPr/>
                    <a:lstStyle/>
                    <a:p>
                      <a:pPr algn="ctr"/>
                      <a:r>
                        <a:rPr lang="en-US" sz="1400" dirty="0"/>
                        <a:t>Perez</a:t>
                      </a:r>
                    </a:p>
                  </a:txBody>
                  <a:tcPr/>
                </a:tc>
                <a:tc>
                  <a:txBody>
                    <a:bodyPr/>
                    <a:lstStyle/>
                    <a:p>
                      <a:pPr algn="ctr"/>
                      <a:r>
                        <a:rPr lang="en-US" sz="1400" dirty="0"/>
                        <a:t>Danna</a:t>
                      </a:r>
                    </a:p>
                  </a:txBody>
                  <a:tcPr/>
                </a:tc>
                <a:tc>
                  <a:txBody>
                    <a:bodyPr/>
                    <a:lstStyle/>
                    <a:p>
                      <a:pPr algn="ctr"/>
                      <a:r>
                        <a:rPr lang="en-US" sz="1400" dirty="0"/>
                        <a:t>Hightower HS</a:t>
                      </a:r>
                    </a:p>
                  </a:txBody>
                  <a:tcPr/>
                </a:tc>
                <a:tc>
                  <a:txBody>
                    <a:bodyPr/>
                    <a:lstStyle/>
                    <a:p>
                      <a:pPr algn="ctr"/>
                      <a:r>
                        <a:rPr lang="en-US" sz="1400" dirty="0"/>
                        <a:t>Danna.Pl@strudent.fortbendisd.com</a:t>
                      </a:r>
                    </a:p>
                  </a:txBody>
                  <a:tcPr/>
                </a:tc>
                <a:tc>
                  <a:txBody>
                    <a:bodyPr/>
                    <a:lstStyle/>
                    <a:p>
                      <a:pPr algn="ctr"/>
                      <a:endParaRPr lang="en-US" sz="1400" dirty="0"/>
                    </a:p>
                  </a:txBody>
                  <a:tcPr/>
                </a:tc>
                <a:extLst>
                  <a:ext uri="{0D108BD9-81ED-4DB2-BD59-A6C34878D82A}">
                    <a16:rowId xmlns:a16="http://schemas.microsoft.com/office/drawing/2014/main" val="10001"/>
                  </a:ext>
                </a:extLst>
              </a:tr>
              <a:tr h="355382">
                <a:tc>
                  <a:txBody>
                    <a:bodyPr/>
                    <a:lstStyle/>
                    <a:p>
                      <a:pPr algn="ctr"/>
                      <a:r>
                        <a:rPr lang="en-US" sz="1400" dirty="0"/>
                        <a:t>2</a:t>
                      </a:r>
                    </a:p>
                  </a:txBody>
                  <a:tcPr/>
                </a:tc>
                <a:tc>
                  <a:txBody>
                    <a:bodyPr/>
                    <a:lstStyle/>
                    <a:p>
                      <a:pPr algn="ctr"/>
                      <a:r>
                        <a:rPr lang="en-US" sz="1400" dirty="0"/>
                        <a:t>Chavez</a:t>
                      </a:r>
                    </a:p>
                  </a:txBody>
                  <a:tcPr/>
                </a:tc>
                <a:tc>
                  <a:txBody>
                    <a:bodyPr/>
                    <a:lstStyle/>
                    <a:p>
                      <a:pPr algn="ctr"/>
                      <a:r>
                        <a:rPr lang="en-US" sz="1400" dirty="0"/>
                        <a:t>Dakota</a:t>
                      </a:r>
                    </a:p>
                  </a:txBody>
                  <a:tcPr/>
                </a:tc>
                <a:tc>
                  <a:txBody>
                    <a:bodyPr/>
                    <a:lstStyle/>
                    <a:p>
                      <a:pPr algn="ctr"/>
                      <a:r>
                        <a:rPr lang="en-US" sz="1400" dirty="0"/>
                        <a:t>Sam Houston HS</a:t>
                      </a:r>
                    </a:p>
                  </a:txBody>
                  <a:tcPr/>
                </a:tc>
                <a:tc>
                  <a:txBody>
                    <a:bodyPr/>
                    <a:lstStyle/>
                    <a:p>
                      <a:pPr algn="ctr"/>
                      <a:r>
                        <a:rPr lang="en-US" sz="1400" dirty="0">
                          <a:hlinkClick r:id="rId2"/>
                        </a:rPr>
                        <a:t>S1602673@houstonisd.org</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02"/>
                  </a:ext>
                </a:extLst>
              </a:tr>
              <a:tr h="355382">
                <a:tc>
                  <a:txBody>
                    <a:bodyPr/>
                    <a:lstStyle/>
                    <a:p>
                      <a:pPr algn="ctr"/>
                      <a:r>
                        <a:rPr lang="en-US" sz="1400" dirty="0"/>
                        <a:t>3</a:t>
                      </a:r>
                    </a:p>
                  </a:txBody>
                  <a:tcPr/>
                </a:tc>
                <a:tc>
                  <a:txBody>
                    <a:bodyPr/>
                    <a:lstStyle/>
                    <a:p>
                      <a:pPr algn="ctr"/>
                      <a:r>
                        <a:rPr lang="en-US" sz="1400" dirty="0"/>
                        <a:t>Hamilton</a:t>
                      </a:r>
                    </a:p>
                  </a:txBody>
                  <a:tcPr/>
                </a:tc>
                <a:tc>
                  <a:txBody>
                    <a:bodyPr/>
                    <a:lstStyle/>
                    <a:p>
                      <a:pPr algn="ctr"/>
                      <a:r>
                        <a:rPr lang="en-US" sz="1400" dirty="0" err="1"/>
                        <a:t>Ah’Taigea</a:t>
                      </a:r>
                      <a:endParaRPr lang="en-US" sz="1400" dirty="0"/>
                    </a:p>
                  </a:txBody>
                  <a:tcPr/>
                </a:tc>
                <a:tc>
                  <a:txBody>
                    <a:bodyPr/>
                    <a:lstStyle/>
                    <a:p>
                      <a:pPr algn="ctr"/>
                      <a:r>
                        <a:rPr lang="en-US" sz="1400" dirty="0"/>
                        <a:t>Northside HS</a:t>
                      </a:r>
                    </a:p>
                  </a:txBody>
                  <a:tcPr/>
                </a:tc>
                <a:tc>
                  <a:txBody>
                    <a:bodyPr/>
                    <a:lstStyle/>
                    <a:p>
                      <a:pPr algn="ctr"/>
                      <a:r>
                        <a:rPr lang="en-US" sz="1400" dirty="0">
                          <a:hlinkClick r:id="rId3"/>
                        </a:rPr>
                        <a:t>S184459@houstonisd.org</a:t>
                      </a:r>
                      <a:endParaRPr lang="en-US" sz="1400" dirty="0"/>
                    </a:p>
                  </a:txBody>
                  <a:tcPr/>
                </a:tc>
                <a:tc>
                  <a:txBody>
                    <a:bodyPr/>
                    <a:lstStyle/>
                    <a:p>
                      <a:pPr algn="ctr"/>
                      <a:r>
                        <a:rPr lang="en-US" sz="1400" dirty="0"/>
                        <a:t>713-5515-7216</a:t>
                      </a:r>
                    </a:p>
                  </a:txBody>
                  <a:tcPr/>
                </a:tc>
                <a:extLst>
                  <a:ext uri="{0D108BD9-81ED-4DB2-BD59-A6C34878D82A}">
                    <a16:rowId xmlns:a16="http://schemas.microsoft.com/office/drawing/2014/main" val="10003"/>
                  </a:ext>
                </a:extLst>
              </a:tr>
              <a:tr h="355382">
                <a:tc>
                  <a:txBody>
                    <a:bodyPr/>
                    <a:lstStyle/>
                    <a:p>
                      <a:pPr algn="ctr"/>
                      <a:r>
                        <a:rPr lang="en-US" sz="1400" dirty="0"/>
                        <a:t>4</a:t>
                      </a:r>
                    </a:p>
                  </a:txBody>
                  <a:tcPr/>
                </a:tc>
                <a:tc>
                  <a:txBody>
                    <a:bodyPr/>
                    <a:lstStyle/>
                    <a:p>
                      <a:pPr algn="ctr"/>
                      <a:r>
                        <a:rPr lang="en-US" sz="1400" dirty="0"/>
                        <a:t>Banuelos</a:t>
                      </a:r>
                    </a:p>
                  </a:txBody>
                  <a:tcPr/>
                </a:tc>
                <a:tc>
                  <a:txBody>
                    <a:bodyPr/>
                    <a:lstStyle/>
                    <a:p>
                      <a:pPr algn="ctr"/>
                      <a:r>
                        <a:rPr lang="en-US" sz="1400" dirty="0"/>
                        <a:t>Juvenal</a:t>
                      </a:r>
                    </a:p>
                  </a:txBody>
                  <a:tcPr/>
                </a:tc>
                <a:tc>
                  <a:txBody>
                    <a:bodyPr/>
                    <a:lstStyle/>
                    <a:p>
                      <a:pPr algn="ctr"/>
                      <a:r>
                        <a:rPr lang="en-US" sz="1400" dirty="0"/>
                        <a:t>Austin HS</a:t>
                      </a:r>
                    </a:p>
                  </a:txBody>
                  <a:tcPr/>
                </a:tc>
                <a:tc>
                  <a:txBody>
                    <a:bodyPr/>
                    <a:lstStyle/>
                    <a:p>
                      <a:pPr algn="ctr"/>
                      <a:r>
                        <a:rPr lang="en-US" sz="1400" dirty="0">
                          <a:hlinkClick r:id="rId4"/>
                        </a:rPr>
                        <a:t>S1629821@houstonisd.org</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04"/>
                  </a:ext>
                </a:extLst>
              </a:tr>
              <a:tr h="355382">
                <a:tc>
                  <a:txBody>
                    <a:bodyPr/>
                    <a:lstStyle/>
                    <a:p>
                      <a:pPr algn="ctr"/>
                      <a:r>
                        <a:rPr lang="en-US" sz="1400" dirty="0"/>
                        <a:t>5</a:t>
                      </a:r>
                    </a:p>
                  </a:txBody>
                  <a:tcPr/>
                </a:tc>
                <a:tc>
                  <a:txBody>
                    <a:bodyPr/>
                    <a:lstStyle/>
                    <a:p>
                      <a:pPr algn="ctr"/>
                      <a:r>
                        <a:rPr lang="en-US" sz="1400" dirty="0"/>
                        <a:t>Lopez</a:t>
                      </a:r>
                    </a:p>
                  </a:txBody>
                  <a:tcPr/>
                </a:tc>
                <a:tc>
                  <a:txBody>
                    <a:bodyPr/>
                    <a:lstStyle/>
                    <a:p>
                      <a:pPr algn="ctr"/>
                      <a:r>
                        <a:rPr lang="en-US" sz="1400" dirty="0" err="1"/>
                        <a:t>Jamilette</a:t>
                      </a:r>
                      <a:endParaRPr lang="en-US" sz="1400" dirty="0"/>
                    </a:p>
                  </a:txBody>
                  <a:tcPr/>
                </a:tc>
                <a:tc>
                  <a:txBody>
                    <a:bodyPr/>
                    <a:lstStyle/>
                    <a:p>
                      <a:pPr algn="ctr"/>
                      <a:r>
                        <a:rPr lang="en-US" sz="1400" dirty="0" err="1"/>
                        <a:t>Milby</a:t>
                      </a:r>
                      <a:r>
                        <a:rPr lang="en-US" sz="1400" dirty="0"/>
                        <a:t> HS</a:t>
                      </a:r>
                    </a:p>
                  </a:txBody>
                  <a:tcPr/>
                </a:tc>
                <a:tc>
                  <a:txBody>
                    <a:bodyPr/>
                    <a:lstStyle/>
                    <a:p>
                      <a:pPr algn="ctr"/>
                      <a:r>
                        <a:rPr lang="en-US" sz="1400" dirty="0">
                          <a:hlinkClick r:id="rId5"/>
                        </a:rPr>
                        <a:t>S1628339@houstonisd.org</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05"/>
                  </a:ext>
                </a:extLst>
              </a:tr>
              <a:tr h="355382">
                <a:tc>
                  <a:txBody>
                    <a:bodyPr/>
                    <a:lstStyle/>
                    <a:p>
                      <a:pPr algn="ctr"/>
                      <a:r>
                        <a:rPr lang="en-US" sz="1400" dirty="0"/>
                        <a:t>6</a:t>
                      </a:r>
                    </a:p>
                  </a:txBody>
                  <a:tcPr/>
                </a:tc>
                <a:tc>
                  <a:txBody>
                    <a:bodyPr/>
                    <a:lstStyle/>
                    <a:p>
                      <a:pPr algn="ctr"/>
                      <a:r>
                        <a:rPr lang="en-US" sz="1400" dirty="0"/>
                        <a:t>Sanchez</a:t>
                      </a:r>
                    </a:p>
                  </a:txBody>
                  <a:tcPr/>
                </a:tc>
                <a:tc>
                  <a:txBody>
                    <a:bodyPr/>
                    <a:lstStyle/>
                    <a:p>
                      <a:pPr algn="ctr"/>
                      <a:r>
                        <a:rPr lang="en-US" sz="1400" dirty="0"/>
                        <a:t>Esther</a:t>
                      </a:r>
                    </a:p>
                  </a:txBody>
                  <a:tcPr/>
                </a:tc>
                <a:tc>
                  <a:txBody>
                    <a:bodyPr/>
                    <a:lstStyle/>
                    <a:p>
                      <a:pPr algn="ctr"/>
                      <a:r>
                        <a:rPr lang="en-US" sz="1400" dirty="0"/>
                        <a:t>Wheatley HS</a:t>
                      </a:r>
                    </a:p>
                  </a:txBody>
                  <a:tcPr/>
                </a:tc>
                <a:tc>
                  <a:txBody>
                    <a:bodyPr/>
                    <a:lstStyle/>
                    <a:p>
                      <a:pPr algn="ctr"/>
                      <a:r>
                        <a:rPr lang="en-US" sz="1400" dirty="0">
                          <a:hlinkClick r:id="rId6"/>
                        </a:rPr>
                        <a:t>S1593495@houstonisd.org</a:t>
                      </a:r>
                      <a:endParaRPr lang="en-US" sz="1400" dirty="0"/>
                    </a:p>
                  </a:txBody>
                  <a:tcPr/>
                </a:tc>
                <a:tc>
                  <a:txBody>
                    <a:bodyPr/>
                    <a:lstStyle/>
                    <a:p>
                      <a:pPr algn="ctr"/>
                      <a:r>
                        <a:rPr lang="en-US" sz="1400" dirty="0"/>
                        <a:t>832-899-0345</a:t>
                      </a:r>
                    </a:p>
                  </a:txBody>
                  <a:tcPr/>
                </a:tc>
                <a:extLst>
                  <a:ext uri="{0D108BD9-81ED-4DB2-BD59-A6C34878D82A}">
                    <a16:rowId xmlns:a16="http://schemas.microsoft.com/office/drawing/2014/main" val="10006"/>
                  </a:ext>
                </a:extLst>
              </a:tr>
              <a:tr h="355382">
                <a:tc>
                  <a:txBody>
                    <a:bodyPr/>
                    <a:lstStyle/>
                    <a:p>
                      <a:pPr algn="ctr"/>
                      <a:r>
                        <a:rPr lang="en-US" sz="1400" dirty="0"/>
                        <a:t>7</a:t>
                      </a:r>
                    </a:p>
                  </a:txBody>
                  <a:tcPr/>
                </a:tc>
                <a:tc>
                  <a:txBody>
                    <a:bodyPr/>
                    <a:lstStyle/>
                    <a:p>
                      <a:pPr algn="ctr"/>
                      <a:r>
                        <a:rPr lang="en-US" sz="1400" dirty="0" err="1"/>
                        <a:t>Guetierrez</a:t>
                      </a:r>
                      <a:endParaRPr lang="en-US" sz="1400" dirty="0"/>
                    </a:p>
                  </a:txBody>
                  <a:tcPr/>
                </a:tc>
                <a:tc>
                  <a:txBody>
                    <a:bodyPr/>
                    <a:lstStyle/>
                    <a:p>
                      <a:pPr algn="ctr"/>
                      <a:r>
                        <a:rPr lang="en-US" sz="1400" dirty="0"/>
                        <a:t>Krystal</a:t>
                      </a:r>
                    </a:p>
                  </a:txBody>
                  <a:tcPr/>
                </a:tc>
                <a:tc>
                  <a:txBody>
                    <a:bodyPr/>
                    <a:lstStyle/>
                    <a:p>
                      <a:pPr algn="ctr"/>
                      <a:r>
                        <a:rPr lang="en-US" sz="1400" dirty="0"/>
                        <a:t>Scarborough HS</a:t>
                      </a:r>
                    </a:p>
                  </a:txBody>
                  <a:tcPr/>
                </a:tc>
                <a:tc>
                  <a:txBody>
                    <a:bodyPr/>
                    <a:lstStyle/>
                    <a:p>
                      <a:pPr algn="ctr"/>
                      <a:r>
                        <a:rPr lang="en-US" sz="1400" dirty="0">
                          <a:hlinkClick r:id="rId7"/>
                        </a:rPr>
                        <a:t>S1639747@houstonisd.org</a:t>
                      </a:r>
                      <a:endParaRPr lang="en-US" sz="1400" dirty="0"/>
                    </a:p>
                  </a:txBody>
                  <a:tcPr/>
                </a:tc>
                <a:tc>
                  <a:txBody>
                    <a:bodyPr/>
                    <a:lstStyle/>
                    <a:p>
                      <a:pPr algn="ctr"/>
                      <a:r>
                        <a:rPr lang="en-US" sz="1400" dirty="0"/>
                        <a:t>346-754-4453</a:t>
                      </a:r>
                    </a:p>
                  </a:txBody>
                  <a:tcPr/>
                </a:tc>
                <a:extLst>
                  <a:ext uri="{0D108BD9-81ED-4DB2-BD59-A6C34878D82A}">
                    <a16:rowId xmlns:a16="http://schemas.microsoft.com/office/drawing/2014/main" val="10007"/>
                  </a:ext>
                </a:extLst>
              </a:tr>
              <a:tr h="355382">
                <a:tc>
                  <a:txBody>
                    <a:bodyPr/>
                    <a:lstStyle/>
                    <a:p>
                      <a:pPr algn="ctr"/>
                      <a:r>
                        <a:rPr lang="en-US" sz="1400" dirty="0"/>
                        <a:t>8</a:t>
                      </a:r>
                    </a:p>
                  </a:txBody>
                  <a:tcPr/>
                </a:tc>
                <a:tc>
                  <a:txBody>
                    <a:bodyPr/>
                    <a:lstStyle/>
                    <a:p>
                      <a:pPr algn="ctr"/>
                      <a:r>
                        <a:rPr lang="en-US" sz="1400" dirty="0"/>
                        <a:t>Hargett</a:t>
                      </a:r>
                    </a:p>
                  </a:txBody>
                  <a:tcPr/>
                </a:tc>
                <a:tc>
                  <a:txBody>
                    <a:bodyPr/>
                    <a:lstStyle/>
                    <a:p>
                      <a:pPr algn="ctr"/>
                      <a:r>
                        <a:rPr lang="en-US" sz="1400" dirty="0"/>
                        <a:t>Hayden</a:t>
                      </a:r>
                    </a:p>
                  </a:txBody>
                  <a:tcPr/>
                </a:tc>
                <a:tc>
                  <a:txBody>
                    <a:bodyPr/>
                    <a:lstStyle/>
                    <a:p>
                      <a:pPr algn="ctr"/>
                      <a:r>
                        <a:rPr lang="en-US" sz="1400" dirty="0"/>
                        <a:t>Klein Cain HS</a:t>
                      </a:r>
                    </a:p>
                  </a:txBody>
                  <a:tcPr/>
                </a:tc>
                <a:tc>
                  <a:txBody>
                    <a:bodyPr/>
                    <a:lstStyle/>
                    <a:p>
                      <a:pPr algn="ctr"/>
                      <a:r>
                        <a:rPr lang="en-US" sz="1400" dirty="0">
                          <a:hlinkClick r:id="rId8"/>
                        </a:rPr>
                        <a:t>hhar9920@students.kleinisd.net</a:t>
                      </a:r>
                      <a:endParaRPr lang="en-US" sz="1400" dirty="0"/>
                    </a:p>
                  </a:txBody>
                  <a:tcPr/>
                </a:tc>
                <a:tc>
                  <a:txBody>
                    <a:bodyPr/>
                    <a:lstStyle/>
                    <a:p>
                      <a:pPr algn="ctr"/>
                      <a:r>
                        <a:rPr lang="en-US" sz="1400" dirty="0"/>
                        <a:t>346-305-1255</a:t>
                      </a:r>
                    </a:p>
                  </a:txBody>
                  <a:tcPr/>
                </a:tc>
                <a:extLst>
                  <a:ext uri="{0D108BD9-81ED-4DB2-BD59-A6C34878D82A}">
                    <a16:rowId xmlns:a16="http://schemas.microsoft.com/office/drawing/2014/main" val="10008"/>
                  </a:ext>
                </a:extLst>
              </a:tr>
              <a:tr h="355382">
                <a:tc>
                  <a:txBody>
                    <a:bodyPr/>
                    <a:lstStyle/>
                    <a:p>
                      <a:pPr algn="ctr"/>
                      <a:r>
                        <a:rPr lang="en-US" sz="1400" dirty="0"/>
                        <a:t>9</a:t>
                      </a:r>
                    </a:p>
                  </a:txBody>
                  <a:tcPr/>
                </a:tc>
                <a:tc>
                  <a:txBody>
                    <a:bodyPr/>
                    <a:lstStyle/>
                    <a:p>
                      <a:pPr algn="ctr"/>
                      <a:r>
                        <a:rPr lang="en-US" sz="1400" dirty="0"/>
                        <a:t>Cedillo</a:t>
                      </a:r>
                    </a:p>
                  </a:txBody>
                  <a:tcPr/>
                </a:tc>
                <a:tc>
                  <a:txBody>
                    <a:bodyPr/>
                    <a:lstStyle/>
                    <a:p>
                      <a:pPr algn="ctr"/>
                      <a:r>
                        <a:rPr lang="en-US" sz="1400" dirty="0"/>
                        <a:t>Ximena</a:t>
                      </a:r>
                    </a:p>
                  </a:txBody>
                  <a:tcPr/>
                </a:tc>
                <a:tc>
                  <a:txBody>
                    <a:bodyPr/>
                    <a:lstStyle/>
                    <a:p>
                      <a:pPr algn="ctr"/>
                      <a:r>
                        <a:rPr lang="en-US" sz="1400" dirty="0"/>
                        <a:t>BT </a:t>
                      </a:r>
                      <a:r>
                        <a:rPr lang="en-US" sz="1400" dirty="0" err="1"/>
                        <a:t>Washinton</a:t>
                      </a:r>
                      <a:r>
                        <a:rPr lang="en-US" sz="1400" dirty="0"/>
                        <a:t> HS</a:t>
                      </a:r>
                    </a:p>
                  </a:txBody>
                  <a:tcPr/>
                </a:tc>
                <a:tc>
                  <a:txBody>
                    <a:bodyPr/>
                    <a:lstStyle/>
                    <a:p>
                      <a:pPr algn="ctr"/>
                      <a:r>
                        <a:rPr lang="en-US" sz="1400" dirty="0">
                          <a:hlinkClick r:id="rId9"/>
                        </a:rPr>
                        <a:t>S1593718@online.houstonisd.org</a:t>
                      </a:r>
                      <a:endParaRPr lang="en-US" sz="1400" dirty="0"/>
                    </a:p>
                  </a:txBody>
                  <a:tcPr/>
                </a:tc>
                <a:tc>
                  <a:txBody>
                    <a:bodyPr/>
                    <a:lstStyle/>
                    <a:p>
                      <a:pPr algn="ctr"/>
                      <a:r>
                        <a:rPr lang="en-US" sz="1400" dirty="0"/>
                        <a:t>281-919-6804</a:t>
                      </a:r>
                    </a:p>
                  </a:txBody>
                  <a:tcPr/>
                </a:tc>
                <a:extLst>
                  <a:ext uri="{0D108BD9-81ED-4DB2-BD59-A6C34878D82A}">
                    <a16:rowId xmlns:a16="http://schemas.microsoft.com/office/drawing/2014/main" val="10009"/>
                  </a:ext>
                </a:extLst>
              </a:tr>
              <a:tr h="355382">
                <a:tc>
                  <a:txBody>
                    <a:bodyPr/>
                    <a:lstStyle/>
                    <a:p>
                      <a:pPr algn="ctr"/>
                      <a:r>
                        <a:rPr lang="en-US" sz="1400" dirty="0"/>
                        <a:t>10</a:t>
                      </a:r>
                    </a:p>
                  </a:txBody>
                  <a:tcPr/>
                </a:tc>
                <a:tc>
                  <a:txBody>
                    <a:bodyPr/>
                    <a:lstStyle/>
                    <a:p>
                      <a:pPr algn="ctr"/>
                      <a:r>
                        <a:rPr lang="en-US" sz="1400" dirty="0"/>
                        <a:t>Urias</a:t>
                      </a:r>
                    </a:p>
                  </a:txBody>
                  <a:tcPr/>
                </a:tc>
                <a:tc>
                  <a:txBody>
                    <a:bodyPr/>
                    <a:lstStyle/>
                    <a:p>
                      <a:pPr algn="ctr"/>
                      <a:r>
                        <a:rPr lang="en-US" sz="1400" dirty="0"/>
                        <a:t>Karma</a:t>
                      </a:r>
                    </a:p>
                  </a:txBody>
                  <a:tcPr/>
                </a:tc>
                <a:tc>
                  <a:txBody>
                    <a:bodyPr/>
                    <a:lstStyle/>
                    <a:p>
                      <a:pPr algn="ctr"/>
                      <a:r>
                        <a:rPr lang="en-US" sz="1400" dirty="0"/>
                        <a:t>Waltrip HS</a:t>
                      </a:r>
                    </a:p>
                  </a:txBody>
                  <a:tcPr/>
                </a:tc>
                <a:tc>
                  <a:txBody>
                    <a:bodyPr/>
                    <a:lstStyle/>
                    <a:p>
                      <a:pPr algn="ctr"/>
                      <a:r>
                        <a:rPr lang="en-US" sz="1400" dirty="0">
                          <a:hlinkClick r:id="rId10"/>
                        </a:rPr>
                        <a:t>S1639929@online.houstonisd.org</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10"/>
                  </a:ext>
                </a:extLst>
              </a:tr>
              <a:tr h="355382">
                <a:tc>
                  <a:txBody>
                    <a:bodyPr/>
                    <a:lstStyle/>
                    <a:p>
                      <a:pPr algn="ctr"/>
                      <a:r>
                        <a:rPr lang="en-US" sz="1400" dirty="0"/>
                        <a:t>11</a:t>
                      </a:r>
                    </a:p>
                  </a:txBody>
                  <a:tcPr/>
                </a:tc>
                <a:tc>
                  <a:txBody>
                    <a:bodyPr/>
                    <a:lstStyle/>
                    <a:p>
                      <a:pPr algn="ctr"/>
                      <a:r>
                        <a:rPr lang="en-US" sz="1400" dirty="0"/>
                        <a:t>Castillo</a:t>
                      </a:r>
                    </a:p>
                  </a:txBody>
                  <a:tcPr/>
                </a:tc>
                <a:tc>
                  <a:txBody>
                    <a:bodyPr/>
                    <a:lstStyle/>
                    <a:p>
                      <a:pPr algn="ctr"/>
                      <a:r>
                        <a:rPr lang="en-US" sz="1400" dirty="0" err="1"/>
                        <a:t>Jaizel</a:t>
                      </a:r>
                      <a:endParaRPr lang="en-US" sz="1400" dirty="0"/>
                    </a:p>
                  </a:txBody>
                  <a:tcPr/>
                </a:tc>
                <a:tc>
                  <a:txBody>
                    <a:bodyPr/>
                    <a:lstStyle/>
                    <a:p>
                      <a:pPr algn="ctr"/>
                      <a:r>
                        <a:rPr lang="en-US" sz="1400" dirty="0"/>
                        <a:t>McArthur HS</a:t>
                      </a:r>
                    </a:p>
                  </a:txBody>
                  <a:tcPr/>
                </a:tc>
                <a:tc>
                  <a:txBody>
                    <a:bodyPr/>
                    <a:lstStyle/>
                    <a:p>
                      <a:pPr algn="ctr"/>
                      <a:r>
                        <a:rPr lang="en-US" sz="1400" dirty="0">
                          <a:hlinkClick r:id="rId11"/>
                        </a:rPr>
                        <a:t>JC871176@aldine-isd.org</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11"/>
                  </a:ext>
                </a:extLst>
              </a:tr>
              <a:tr h="355382">
                <a:tc>
                  <a:txBody>
                    <a:bodyPr/>
                    <a:lstStyle/>
                    <a:p>
                      <a:pPr algn="ctr"/>
                      <a:r>
                        <a:rPr lang="en-US" sz="1400" dirty="0"/>
                        <a:t>12</a:t>
                      </a:r>
                    </a:p>
                  </a:txBody>
                  <a:tcPr/>
                </a:tc>
                <a:tc>
                  <a:txBody>
                    <a:bodyPr/>
                    <a:lstStyle/>
                    <a:p>
                      <a:pPr algn="ctr"/>
                      <a:r>
                        <a:rPr lang="en-US" sz="1400" dirty="0"/>
                        <a:t>Jackson</a:t>
                      </a:r>
                    </a:p>
                  </a:txBody>
                  <a:tcPr/>
                </a:tc>
                <a:tc>
                  <a:txBody>
                    <a:bodyPr/>
                    <a:lstStyle/>
                    <a:p>
                      <a:pPr algn="ctr"/>
                      <a:r>
                        <a:rPr lang="en-US" sz="1400" dirty="0"/>
                        <a:t>Robert</a:t>
                      </a:r>
                    </a:p>
                  </a:txBody>
                  <a:tcPr/>
                </a:tc>
                <a:tc>
                  <a:txBody>
                    <a:bodyPr/>
                    <a:lstStyle/>
                    <a:p>
                      <a:pPr algn="ctr"/>
                      <a:r>
                        <a:rPr lang="en-US" sz="1400" dirty="0"/>
                        <a:t>HL/JS </a:t>
                      </a:r>
                    </a:p>
                  </a:txBody>
                  <a:tcPr/>
                </a:tc>
                <a:tc>
                  <a:txBody>
                    <a:bodyPr/>
                    <a:lstStyle/>
                    <a:p>
                      <a:pPr algn="ctr"/>
                      <a:r>
                        <a:rPr lang="en-US" sz="1400" dirty="0">
                          <a:hlinkClick r:id="rId12"/>
                        </a:rPr>
                        <a:t>S1790301@online.houstonisd.org</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12"/>
                  </a:ext>
                </a:extLst>
              </a:tr>
              <a:tr h="355382">
                <a:tc>
                  <a:txBody>
                    <a:bodyPr/>
                    <a:lstStyle/>
                    <a:p>
                      <a:pPr algn="ctr"/>
                      <a:r>
                        <a:rPr lang="en-US" sz="1400" dirty="0"/>
                        <a:t>13</a:t>
                      </a:r>
                    </a:p>
                  </a:txBody>
                  <a:tcPr/>
                </a:tc>
                <a:tc>
                  <a:txBody>
                    <a:bodyPr/>
                    <a:lstStyle/>
                    <a:p>
                      <a:pPr algn="ctr"/>
                      <a:r>
                        <a:rPr lang="en-US" sz="1400" dirty="0"/>
                        <a:t>Garcia</a:t>
                      </a:r>
                    </a:p>
                  </a:txBody>
                  <a:tcPr/>
                </a:tc>
                <a:tc>
                  <a:txBody>
                    <a:bodyPr/>
                    <a:lstStyle/>
                    <a:p>
                      <a:pPr algn="ctr"/>
                      <a:r>
                        <a:rPr lang="en-US" sz="1400" dirty="0"/>
                        <a:t>Amaury</a:t>
                      </a:r>
                    </a:p>
                  </a:txBody>
                  <a:tcPr/>
                </a:tc>
                <a:tc>
                  <a:txBody>
                    <a:bodyPr/>
                    <a:lstStyle/>
                    <a:p>
                      <a:pPr algn="ctr"/>
                      <a:r>
                        <a:rPr lang="en-US" sz="1400" dirty="0"/>
                        <a:t>Westfield HS</a:t>
                      </a:r>
                    </a:p>
                  </a:txBody>
                  <a:tcPr/>
                </a:tc>
                <a:tc>
                  <a:txBody>
                    <a:bodyPr/>
                    <a:lstStyle/>
                    <a:p>
                      <a:pPr algn="ctr"/>
                      <a:r>
                        <a:rPr lang="en-US" sz="1400" dirty="0">
                          <a:hlinkClick r:id="rId13"/>
                        </a:rPr>
                        <a:t>GA33011929@gmail.com</a:t>
                      </a:r>
                      <a:endParaRPr lang="en-US" sz="1400" dirty="0"/>
                    </a:p>
                  </a:txBody>
                  <a:tcPr/>
                </a:tc>
                <a:tc>
                  <a:txBody>
                    <a:bodyPr/>
                    <a:lstStyle/>
                    <a:p>
                      <a:pPr algn="ctr"/>
                      <a:endParaRPr lang="en-US" sz="1400" dirty="0"/>
                    </a:p>
                  </a:txBody>
                  <a:tcPr/>
                </a:tc>
                <a:extLst>
                  <a:ext uri="{0D108BD9-81ED-4DB2-BD59-A6C34878D82A}">
                    <a16:rowId xmlns:a16="http://schemas.microsoft.com/office/drawing/2014/main" val="10013"/>
                  </a:ext>
                </a:extLst>
              </a:tr>
              <a:tr h="355382">
                <a:tc>
                  <a:txBody>
                    <a:bodyPr/>
                    <a:lstStyle/>
                    <a:p>
                      <a:pPr algn="ctr"/>
                      <a:r>
                        <a:rPr lang="en-US" sz="1400" dirty="0"/>
                        <a:t>14</a:t>
                      </a:r>
                    </a:p>
                  </a:txBody>
                  <a:tcPr/>
                </a:tc>
                <a:tc>
                  <a:txBody>
                    <a:bodyPr/>
                    <a:lstStyle/>
                    <a:p>
                      <a:pPr algn="ctr"/>
                      <a:r>
                        <a:rPr lang="en-US" sz="1400" dirty="0"/>
                        <a:t>Escobar</a:t>
                      </a:r>
                    </a:p>
                  </a:txBody>
                  <a:tcPr/>
                </a:tc>
                <a:tc>
                  <a:txBody>
                    <a:bodyPr/>
                    <a:lstStyle/>
                    <a:p>
                      <a:pPr algn="ctr"/>
                      <a:r>
                        <a:rPr lang="en-US" sz="1400" dirty="0" err="1"/>
                        <a:t>Sophea</a:t>
                      </a:r>
                      <a:endParaRPr lang="en-US" sz="1400" dirty="0"/>
                    </a:p>
                  </a:txBody>
                  <a:tcPr/>
                </a:tc>
                <a:tc>
                  <a:txBody>
                    <a:bodyPr/>
                    <a:lstStyle/>
                    <a:p>
                      <a:pPr algn="ctr"/>
                      <a:r>
                        <a:rPr lang="en-US" sz="1400" dirty="0"/>
                        <a:t>Bellaire HS</a:t>
                      </a:r>
                    </a:p>
                  </a:txBody>
                  <a:tcPr/>
                </a:tc>
                <a:tc>
                  <a:txBody>
                    <a:bodyPr/>
                    <a:lstStyle/>
                    <a:p>
                      <a:pPr algn="ctr"/>
                      <a:r>
                        <a:rPr lang="en-US" sz="1400" dirty="0">
                          <a:hlinkClick r:id="rId14"/>
                        </a:rPr>
                        <a:t>Sophea.orrellana@gmail.com</a:t>
                      </a:r>
                      <a:endParaRPr lang="en-US" sz="1400" dirty="0"/>
                    </a:p>
                  </a:txBody>
                  <a:tcPr/>
                </a:tc>
                <a:tc>
                  <a:txBody>
                    <a:bodyPr/>
                    <a:lstStyle/>
                    <a:p>
                      <a:pPr algn="ctr"/>
                      <a:r>
                        <a:rPr lang="en-US" sz="1400" dirty="0"/>
                        <a:t>832-379-2070</a:t>
                      </a:r>
                    </a:p>
                  </a:txBody>
                  <a:tcPr/>
                </a:tc>
                <a:extLst>
                  <a:ext uri="{0D108BD9-81ED-4DB2-BD59-A6C34878D82A}">
                    <a16:rowId xmlns:a16="http://schemas.microsoft.com/office/drawing/2014/main" val="10014"/>
                  </a:ext>
                </a:extLst>
              </a:tr>
              <a:tr h="355382">
                <a:tc>
                  <a:txBody>
                    <a:bodyPr/>
                    <a:lstStyle/>
                    <a:p>
                      <a:pPr algn="ctr"/>
                      <a:r>
                        <a:rPr lang="en-US" sz="1400" dirty="0"/>
                        <a:t>15</a:t>
                      </a:r>
                    </a:p>
                  </a:txBody>
                  <a:tcPr/>
                </a:tc>
                <a:tc>
                  <a:txBody>
                    <a:bodyPr/>
                    <a:lstStyle/>
                    <a:p>
                      <a:pPr algn="ctr"/>
                      <a:r>
                        <a:rPr lang="en-US" sz="1400" dirty="0"/>
                        <a:t>Lopez</a:t>
                      </a:r>
                    </a:p>
                  </a:txBody>
                  <a:tcPr/>
                </a:tc>
                <a:tc>
                  <a:txBody>
                    <a:bodyPr/>
                    <a:lstStyle/>
                    <a:p>
                      <a:pPr algn="ctr"/>
                      <a:r>
                        <a:rPr lang="en-US" sz="1400" dirty="0"/>
                        <a:t>Dwayne</a:t>
                      </a:r>
                    </a:p>
                  </a:txBody>
                  <a:tcPr/>
                </a:tc>
                <a:tc>
                  <a:txBody>
                    <a:bodyPr/>
                    <a:lstStyle/>
                    <a:p>
                      <a:pPr algn="ctr"/>
                      <a:r>
                        <a:rPr lang="en-US" sz="1400" dirty="0"/>
                        <a:t>Lamar HS</a:t>
                      </a:r>
                    </a:p>
                  </a:txBody>
                  <a:tcPr/>
                </a:tc>
                <a:tc>
                  <a:txBody>
                    <a:bodyPr/>
                    <a:lstStyle/>
                    <a:p>
                      <a:pPr algn="ctr"/>
                      <a:r>
                        <a:rPr lang="en-US" sz="1400" dirty="0">
                          <a:hlinkClick r:id="rId15"/>
                        </a:rPr>
                        <a:t>lodwaynme500@gmail.com</a:t>
                      </a:r>
                      <a:endParaRPr lang="en-US" sz="1400" dirty="0"/>
                    </a:p>
                  </a:txBody>
                  <a:tcPr/>
                </a:tc>
                <a:tc>
                  <a:txBody>
                    <a:bodyPr/>
                    <a:lstStyle/>
                    <a:p>
                      <a:pPr algn="ctr"/>
                      <a:r>
                        <a:rPr lang="en-US" sz="1400" dirty="0"/>
                        <a:t>832-897-0316</a:t>
                      </a:r>
                    </a:p>
                  </a:txBody>
                  <a:tcPr/>
                </a:tc>
                <a:extLst>
                  <a:ext uri="{0D108BD9-81ED-4DB2-BD59-A6C34878D82A}">
                    <a16:rowId xmlns:a16="http://schemas.microsoft.com/office/drawing/2014/main" val="2805909793"/>
                  </a:ext>
                </a:extLst>
              </a:tr>
              <a:tr h="355382">
                <a:tc>
                  <a:txBody>
                    <a:bodyPr/>
                    <a:lstStyle/>
                    <a:p>
                      <a:pPr algn="ctr"/>
                      <a:r>
                        <a:rPr lang="en-US" sz="1400" dirty="0"/>
                        <a:t>16</a:t>
                      </a:r>
                    </a:p>
                  </a:txBody>
                  <a:tcPr/>
                </a:tc>
                <a:tc>
                  <a:txBody>
                    <a:bodyPr/>
                    <a:lstStyle/>
                    <a:p>
                      <a:pPr algn="ctr"/>
                      <a:r>
                        <a:rPr lang="en-US" sz="1400" dirty="0"/>
                        <a:t>Aguilar</a:t>
                      </a:r>
                    </a:p>
                  </a:txBody>
                  <a:tcPr/>
                </a:tc>
                <a:tc>
                  <a:txBody>
                    <a:bodyPr/>
                    <a:lstStyle/>
                    <a:p>
                      <a:pPr algn="ctr"/>
                      <a:r>
                        <a:rPr lang="en-US" sz="1400" dirty="0"/>
                        <a:t>Virginia</a:t>
                      </a:r>
                    </a:p>
                  </a:txBody>
                  <a:tcPr/>
                </a:tc>
                <a:tc>
                  <a:txBody>
                    <a:bodyPr/>
                    <a:lstStyle/>
                    <a:p>
                      <a:pPr algn="ctr"/>
                      <a:r>
                        <a:rPr lang="en-US" sz="1400" dirty="0"/>
                        <a:t>Wisdom HS</a:t>
                      </a:r>
                    </a:p>
                  </a:txBody>
                  <a:tcPr/>
                </a:tc>
                <a:tc>
                  <a:txBody>
                    <a:bodyPr/>
                    <a:lstStyle/>
                    <a:p>
                      <a:pPr algn="ctr"/>
                      <a:r>
                        <a:rPr lang="en-US" sz="1400" dirty="0">
                          <a:hlinkClick r:id="rId16"/>
                        </a:rPr>
                        <a:t>elizaaguilar@gmail.com</a:t>
                      </a:r>
                      <a:endParaRPr lang="en-US" sz="1400" dirty="0"/>
                    </a:p>
                  </a:txBody>
                  <a:tcPr/>
                </a:tc>
                <a:tc>
                  <a:txBody>
                    <a:bodyPr/>
                    <a:lstStyle/>
                    <a:p>
                      <a:pPr algn="ctr"/>
                      <a:r>
                        <a:rPr lang="en-US" sz="1400" dirty="0"/>
                        <a:t>832-710-7067</a:t>
                      </a:r>
                    </a:p>
                  </a:txBody>
                  <a:tcPr/>
                </a:tc>
                <a:extLst>
                  <a:ext uri="{0D108BD9-81ED-4DB2-BD59-A6C34878D82A}">
                    <a16:rowId xmlns:a16="http://schemas.microsoft.com/office/drawing/2014/main" val="2225596566"/>
                  </a:ext>
                </a:extLst>
              </a:tr>
            </a:tbl>
          </a:graphicData>
        </a:graphic>
      </p:graphicFrame>
    </p:spTree>
    <p:extLst>
      <p:ext uri="{BB962C8B-B14F-4D97-AF65-F5344CB8AC3E}">
        <p14:creationId xmlns:p14="http://schemas.microsoft.com/office/powerpoint/2010/main" val="167589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48"/>
            <a:ext cx="8229600" cy="542780"/>
          </a:xfrm>
        </p:spPr>
        <p:txBody>
          <a:bodyPr>
            <a:normAutofit fontScale="90000"/>
          </a:bodyPr>
          <a:lstStyle/>
          <a:p>
            <a:r>
              <a:rPr lang="en-US" dirty="0"/>
              <a:t>Our source</a:t>
            </a:r>
          </a:p>
        </p:txBody>
      </p:sp>
      <p:pic>
        <p:nvPicPr>
          <p:cNvPr id="3" name="Picture 2">
            <a:extLst>
              <a:ext uri="{FF2B5EF4-FFF2-40B4-BE49-F238E27FC236}">
                <a16:creationId xmlns:a16="http://schemas.microsoft.com/office/drawing/2014/main" id="{F9CB5740-A4B1-4878-AAF3-F35DBAFCDEBA}"/>
              </a:ext>
            </a:extLst>
          </p:cNvPr>
          <p:cNvPicPr>
            <a:picLocks noChangeAspect="1"/>
          </p:cNvPicPr>
          <p:nvPr/>
        </p:nvPicPr>
        <p:blipFill rotWithShape="1">
          <a:blip r:embed="rId2"/>
          <a:srcRect t="9312" r="5289" b="8665"/>
          <a:stretch/>
        </p:blipFill>
        <p:spPr>
          <a:xfrm>
            <a:off x="-1" y="1237957"/>
            <a:ext cx="9043107" cy="4403188"/>
          </a:xfrm>
          <a:prstGeom prst="rect">
            <a:avLst/>
          </a:prstGeom>
        </p:spPr>
      </p:pic>
    </p:spTree>
    <p:extLst>
      <p:ext uri="{BB962C8B-B14F-4D97-AF65-F5344CB8AC3E}">
        <p14:creationId xmlns:p14="http://schemas.microsoft.com/office/powerpoint/2010/main" val="750436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956" y="-266901"/>
            <a:ext cx="8229600" cy="1143000"/>
          </a:xfrm>
        </p:spPr>
        <p:txBody>
          <a:bodyPr/>
          <a:lstStyle/>
          <a:p>
            <a:r>
              <a:rPr lang="en-US" dirty="0"/>
              <a:t>Training Schedule Tracker (HISD)</a:t>
            </a:r>
          </a:p>
        </p:txBody>
      </p:sp>
      <p:pic>
        <p:nvPicPr>
          <p:cNvPr id="5" name="Picture 4">
            <a:extLst>
              <a:ext uri="{FF2B5EF4-FFF2-40B4-BE49-F238E27FC236}">
                <a16:creationId xmlns:a16="http://schemas.microsoft.com/office/drawing/2014/main" id="{64C3837D-200F-4403-BC0D-D092065FF5A8}"/>
              </a:ext>
            </a:extLst>
          </p:cNvPr>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2195366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956" y="-266901"/>
            <a:ext cx="8229600" cy="1143000"/>
          </a:xfrm>
        </p:spPr>
        <p:txBody>
          <a:bodyPr/>
          <a:lstStyle/>
          <a:p>
            <a:r>
              <a:rPr lang="en-US" dirty="0"/>
              <a:t>Training Schedule Tracker (HISD)</a:t>
            </a:r>
          </a:p>
        </p:txBody>
      </p:sp>
      <p:pic>
        <p:nvPicPr>
          <p:cNvPr id="5" name="Picture 4">
            <a:extLst>
              <a:ext uri="{FF2B5EF4-FFF2-40B4-BE49-F238E27FC236}">
                <a16:creationId xmlns:a16="http://schemas.microsoft.com/office/drawing/2014/main" id="{64C3837D-200F-4403-BC0D-D092065FF5A8}"/>
              </a:ext>
            </a:extLst>
          </p:cNvPr>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694148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Training Schedule Tracker (HISD)</a:t>
            </a:r>
          </a:p>
        </p:txBody>
      </p:sp>
      <p:pic>
        <p:nvPicPr>
          <p:cNvPr id="2" name="Picture 1">
            <a:extLst>
              <a:ext uri="{FF2B5EF4-FFF2-40B4-BE49-F238E27FC236}">
                <a16:creationId xmlns:a16="http://schemas.microsoft.com/office/drawing/2014/main" id="{E3473288-B374-4B9B-B514-135C934199A3}"/>
              </a:ext>
            </a:extLst>
          </p:cNvPr>
          <p:cNvPicPr>
            <a:picLocks noChangeAspect="1"/>
          </p:cNvPicPr>
          <p:nvPr/>
        </p:nvPicPr>
        <p:blipFill rotWithShape="1">
          <a:blip r:embed="rId2"/>
          <a:srcRect l="971" t="21823" r="35728" b="27951"/>
          <a:stretch/>
        </p:blipFill>
        <p:spPr>
          <a:xfrm>
            <a:off x="88776" y="1500325"/>
            <a:ext cx="8990669" cy="4012707"/>
          </a:xfrm>
          <a:prstGeom prst="rect">
            <a:avLst/>
          </a:prstGeom>
        </p:spPr>
      </p:pic>
    </p:spTree>
    <p:extLst>
      <p:ext uri="{BB962C8B-B14F-4D97-AF65-F5344CB8AC3E}">
        <p14:creationId xmlns:p14="http://schemas.microsoft.com/office/powerpoint/2010/main" val="203064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82"/>
            <a:ext cx="8229600" cy="612053"/>
          </a:xfrm>
        </p:spPr>
        <p:txBody>
          <a:bodyPr>
            <a:normAutofit fontScale="90000"/>
          </a:bodyPr>
          <a:lstStyle/>
          <a:p>
            <a:r>
              <a:rPr lang="en-US" dirty="0"/>
              <a:t>Schedule of Events</a:t>
            </a:r>
          </a:p>
        </p:txBody>
      </p:sp>
      <p:pic>
        <p:nvPicPr>
          <p:cNvPr id="4" name="Picture 3">
            <a:extLst>
              <a:ext uri="{FF2B5EF4-FFF2-40B4-BE49-F238E27FC236}">
                <a16:creationId xmlns:a16="http://schemas.microsoft.com/office/drawing/2014/main" id="{9D3966B0-C157-4032-9B50-319BB70D24DD}"/>
              </a:ext>
            </a:extLst>
          </p:cNvPr>
          <p:cNvPicPr>
            <a:picLocks noChangeAspect="1"/>
          </p:cNvPicPr>
          <p:nvPr/>
        </p:nvPicPr>
        <p:blipFill rotWithShape="1">
          <a:blip r:embed="rId2"/>
          <a:srcRect l="4869" t="6244" r="10300" b="8814"/>
          <a:stretch/>
        </p:blipFill>
        <p:spPr>
          <a:xfrm>
            <a:off x="111318" y="1256941"/>
            <a:ext cx="8935135" cy="5032541"/>
          </a:xfrm>
          <a:prstGeom prst="rect">
            <a:avLst/>
          </a:prstGeom>
        </p:spPr>
      </p:pic>
    </p:spTree>
    <p:extLst>
      <p:ext uri="{BB962C8B-B14F-4D97-AF65-F5344CB8AC3E}">
        <p14:creationId xmlns:p14="http://schemas.microsoft.com/office/powerpoint/2010/main" val="1296999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82"/>
            <a:ext cx="8229600" cy="612053"/>
          </a:xfrm>
        </p:spPr>
        <p:txBody>
          <a:bodyPr>
            <a:normAutofit fontScale="90000"/>
          </a:bodyPr>
          <a:lstStyle/>
          <a:p>
            <a:r>
              <a:rPr lang="en-US" dirty="0"/>
              <a:t>Key Events</a:t>
            </a:r>
          </a:p>
        </p:txBody>
      </p:sp>
      <p:graphicFrame>
        <p:nvGraphicFramePr>
          <p:cNvPr id="3" name="Object 2">
            <a:extLst>
              <a:ext uri="{FF2B5EF4-FFF2-40B4-BE49-F238E27FC236}">
                <a16:creationId xmlns:a16="http://schemas.microsoft.com/office/drawing/2014/main" id="{13960F0D-6932-49D6-9575-09899D9B2C98}"/>
              </a:ext>
            </a:extLst>
          </p:cNvPr>
          <p:cNvGraphicFramePr>
            <a:graphicFrameLocks noChangeAspect="1"/>
          </p:cNvGraphicFramePr>
          <p:nvPr>
            <p:extLst>
              <p:ext uri="{D42A27DB-BD31-4B8C-83A1-F6EECF244321}">
                <p14:modId xmlns:p14="http://schemas.microsoft.com/office/powerpoint/2010/main" val="2564656846"/>
              </p:ext>
            </p:extLst>
          </p:nvPr>
        </p:nvGraphicFramePr>
        <p:xfrm>
          <a:off x="977680" y="427562"/>
          <a:ext cx="7498129" cy="9704353"/>
        </p:xfrm>
        <a:graphic>
          <a:graphicData uri="http://schemas.openxmlformats.org/presentationml/2006/ole">
            <mc:AlternateContent xmlns:mc="http://schemas.openxmlformats.org/markup-compatibility/2006">
              <mc:Choice xmlns:v="urn:schemas-microsoft-com:vml" Requires="v">
                <p:oleObj name="Acrobat Document" r:id="rId2" imgW="5829097" imgH="7543800" progId="AcroExch.Document.DC">
                  <p:embed/>
                </p:oleObj>
              </mc:Choice>
              <mc:Fallback>
                <p:oleObj name="Acrobat Document" r:id="rId2" imgW="5829097" imgH="7543800" progId="AcroExch.Document.DC">
                  <p:embed/>
                  <p:pic>
                    <p:nvPicPr>
                      <p:cNvPr id="0" name=""/>
                      <p:cNvPicPr/>
                      <p:nvPr/>
                    </p:nvPicPr>
                    <p:blipFill>
                      <a:blip r:embed="rId3"/>
                      <a:stretch>
                        <a:fillRect/>
                      </a:stretch>
                    </p:blipFill>
                    <p:spPr>
                      <a:xfrm>
                        <a:off x="977680" y="427562"/>
                        <a:ext cx="7498129" cy="9704353"/>
                      </a:xfrm>
                      <a:prstGeom prst="rect">
                        <a:avLst/>
                      </a:prstGeom>
                    </p:spPr>
                  </p:pic>
                </p:oleObj>
              </mc:Fallback>
            </mc:AlternateContent>
          </a:graphicData>
        </a:graphic>
      </p:graphicFrame>
    </p:spTree>
    <p:extLst>
      <p:ext uri="{BB962C8B-B14F-4D97-AF65-F5344CB8AC3E}">
        <p14:creationId xmlns:p14="http://schemas.microsoft.com/office/powerpoint/2010/main" val="70606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
            <a:ext cx="8229600" cy="1143000"/>
          </a:xfrm>
        </p:spPr>
        <p:txBody>
          <a:bodyPr>
            <a:normAutofit fontScale="90000"/>
          </a:bodyPr>
          <a:lstStyle/>
          <a:p>
            <a:r>
              <a:rPr lang="en-US" b="1" dirty="0"/>
              <a:t>S3 WORKSHOP INSTRUCTORS</a:t>
            </a:r>
            <a:br>
              <a:rPr lang="en-US" b="1" dirty="0"/>
            </a:br>
            <a:r>
              <a:rPr lang="en-US" b="1" dirty="0"/>
              <a:t>&amp; S3 CONNECTION</a:t>
            </a:r>
          </a:p>
        </p:txBody>
      </p:sp>
      <p:sp>
        <p:nvSpPr>
          <p:cNvPr id="13" name="Rectangle 12"/>
          <p:cNvSpPr/>
          <p:nvPr/>
        </p:nvSpPr>
        <p:spPr>
          <a:xfrm>
            <a:off x="275488" y="4291485"/>
            <a:ext cx="1831335" cy="1107996"/>
          </a:xfrm>
          <a:prstGeom prst="rect">
            <a:avLst/>
          </a:prstGeom>
        </p:spPr>
        <p:txBody>
          <a:bodyPr wrap="none">
            <a:spAutoFit/>
          </a:bodyPr>
          <a:lstStyle/>
          <a:p>
            <a:pPr algn="ctr"/>
            <a:r>
              <a:rPr lang="en-US" sz="1600" b="1" dirty="0"/>
              <a:t>LTC JOSE DELGADO</a:t>
            </a:r>
          </a:p>
          <a:p>
            <a:pPr algn="ctr"/>
            <a:r>
              <a:rPr lang="en-US" sz="1400" b="1" dirty="0"/>
              <a:t>Sharpstown HS</a:t>
            </a:r>
          </a:p>
          <a:p>
            <a:pPr algn="ctr"/>
            <a:r>
              <a:rPr lang="en-US" sz="1200" b="1" dirty="0"/>
              <a:t>(713) 773-6137</a:t>
            </a:r>
          </a:p>
          <a:p>
            <a:pPr algn="ctr"/>
            <a:r>
              <a:rPr lang="en-US" sz="1200" b="1" dirty="0"/>
              <a:t>jdelgad3@houstonisd.org</a:t>
            </a:r>
          </a:p>
          <a:p>
            <a:pPr algn="ctr"/>
            <a:endParaRPr lang="en-US" sz="1200" b="1" cap="small" dirty="0"/>
          </a:p>
        </p:txBody>
      </p:sp>
      <p:sp>
        <p:nvSpPr>
          <p:cNvPr id="20" name="TextBox 19"/>
          <p:cNvSpPr txBox="1"/>
          <p:nvPr/>
        </p:nvSpPr>
        <p:spPr>
          <a:xfrm>
            <a:off x="315861" y="5724389"/>
            <a:ext cx="3229667" cy="646331"/>
          </a:xfrm>
          <a:prstGeom prst="rect">
            <a:avLst/>
          </a:prstGeom>
          <a:noFill/>
        </p:spPr>
        <p:txBody>
          <a:bodyPr wrap="none" rtlCol="0">
            <a:spAutoFit/>
          </a:bodyPr>
          <a:lstStyle/>
          <a:p>
            <a:pPr marL="285750" indent="-285750">
              <a:buFont typeface="Arial"/>
              <a:buChar char="•"/>
            </a:pPr>
            <a:r>
              <a:rPr lang="en-US" b="1" dirty="0"/>
              <a:t>CADET BATTALION S3 </a:t>
            </a:r>
          </a:p>
          <a:p>
            <a:pPr marL="742950" lvl="1" indent="-285750">
              <a:buFont typeface="Arial"/>
              <a:buChar char="•"/>
            </a:pPr>
            <a:r>
              <a:rPr lang="en-US" b="1" dirty="0"/>
              <a:t>ROSTER – PRINT NEATLY</a:t>
            </a:r>
          </a:p>
        </p:txBody>
      </p:sp>
      <p:sp>
        <p:nvSpPr>
          <p:cNvPr id="15" name="Rectangle 14"/>
          <p:cNvSpPr/>
          <p:nvPr/>
        </p:nvSpPr>
        <p:spPr>
          <a:xfrm>
            <a:off x="3176153" y="4291485"/>
            <a:ext cx="2381533" cy="923330"/>
          </a:xfrm>
          <a:prstGeom prst="rect">
            <a:avLst/>
          </a:prstGeom>
        </p:spPr>
        <p:txBody>
          <a:bodyPr wrap="square">
            <a:spAutoFit/>
          </a:bodyPr>
          <a:lstStyle/>
          <a:p>
            <a:pPr algn="ctr"/>
            <a:r>
              <a:rPr lang="en-US" sz="1600" b="1" dirty="0"/>
              <a:t>MAJ SHAWN MORTON</a:t>
            </a:r>
          </a:p>
          <a:p>
            <a:pPr algn="ctr"/>
            <a:r>
              <a:rPr lang="en-US" sz="1400" b="1" dirty="0"/>
              <a:t>Waltrip HS</a:t>
            </a:r>
          </a:p>
          <a:p>
            <a:pPr algn="ctr"/>
            <a:r>
              <a:rPr lang="en-US" sz="1200" b="1" dirty="0"/>
              <a:t>713-688-1361</a:t>
            </a:r>
          </a:p>
          <a:p>
            <a:pPr algn="ctr"/>
            <a:r>
              <a:rPr lang="en-US" sz="1200" b="1" dirty="0"/>
              <a:t>Shawn.Morton@houstonisd.org</a:t>
            </a:r>
          </a:p>
        </p:txBody>
      </p:sp>
      <p:pic>
        <p:nvPicPr>
          <p:cNvPr id="1028" name="Picture 4" descr="http://www.houstonisdjrotc.net/uploads/2/8/2/9/2829821/386140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89" y="1766017"/>
            <a:ext cx="1860179" cy="232522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6305266" y="4476151"/>
            <a:ext cx="2381533" cy="923330"/>
          </a:xfrm>
          <a:prstGeom prst="rect">
            <a:avLst/>
          </a:prstGeom>
        </p:spPr>
        <p:txBody>
          <a:bodyPr wrap="square" lIns="91440" tIns="45720" rIns="91440" bIns="45720" anchor="t">
            <a:spAutoFit/>
          </a:bodyPr>
          <a:lstStyle/>
          <a:p>
            <a:pPr algn="ctr"/>
            <a:r>
              <a:rPr lang="en-US" sz="1600" b="1" dirty="0"/>
              <a:t>CPT KERWIN TREGE</a:t>
            </a:r>
          </a:p>
          <a:p>
            <a:pPr algn="ctr"/>
            <a:r>
              <a:rPr lang="en-US" sz="1400" b="1"/>
              <a:t>Hightower </a:t>
            </a:r>
            <a:r>
              <a:rPr lang="en-US" sz="1400" b="1" dirty="0"/>
              <a:t>HS</a:t>
            </a:r>
            <a:endParaRPr lang="en-US" sz="1400" b="1">
              <a:cs typeface="Calibri"/>
            </a:endParaRPr>
          </a:p>
          <a:p>
            <a:pPr algn="ctr"/>
            <a:r>
              <a:rPr lang="en-US" sz="1200" dirty="0"/>
              <a:t> </a:t>
            </a:r>
            <a:r>
              <a:rPr lang="en-US" sz="1200"/>
              <a:t>281</a:t>
            </a:r>
            <a:r>
              <a:rPr lang="en-US" sz="1200" b="1"/>
              <a:t>-327-2210</a:t>
            </a:r>
            <a:endParaRPr lang="en-US" sz="1200" b="1">
              <a:cs typeface="Calibri"/>
            </a:endParaRPr>
          </a:p>
          <a:p>
            <a:pPr algn="ctr"/>
            <a:r>
              <a:rPr lang="en-US" sz="1200" b="1">
                <a:cs typeface="Calibri"/>
              </a:rPr>
              <a:t>Kerwin.tregre@fortbendisd.com</a:t>
            </a:r>
            <a:endParaRPr lang="en-US" sz="1200" b="1" dirty="0"/>
          </a:p>
        </p:txBody>
      </p:sp>
      <p:pic>
        <p:nvPicPr>
          <p:cNvPr id="1026" name="Picture 2" descr="Image result for kerwin trege raul yzagui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532" y="1766017"/>
            <a:ext cx="1905000" cy="236904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D0144CA-E1F0-4619-8A0E-DB892A8C9D05}"/>
              </a:ext>
            </a:extLst>
          </p:cNvPr>
          <p:cNvPicPr>
            <a:picLocks noChangeAspect="1"/>
          </p:cNvPicPr>
          <p:nvPr/>
        </p:nvPicPr>
        <p:blipFill rotWithShape="1">
          <a:blip r:embed="rId4"/>
          <a:srcRect l="9530" r="2662" b="17763"/>
          <a:stretch/>
        </p:blipFill>
        <p:spPr>
          <a:xfrm>
            <a:off x="3489849" y="1766017"/>
            <a:ext cx="1917912" cy="2325224"/>
          </a:xfrm>
          <a:prstGeom prst="rect">
            <a:avLst/>
          </a:prstGeom>
          <a:ln w="76200">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377BC60-1B1A-443D-ABBA-0F2D7B35EC73}"/>
              </a:ext>
            </a:extLst>
          </p:cNvPr>
          <p:cNvPicPr>
            <a:picLocks noChangeAspect="1"/>
          </p:cNvPicPr>
          <p:nvPr/>
        </p:nvPicPr>
        <p:blipFill rotWithShape="1">
          <a:blip r:embed="rId5"/>
          <a:srcRect l="35353" t="20331" r="36065" b="19311"/>
          <a:stretch/>
        </p:blipFill>
        <p:spPr>
          <a:xfrm>
            <a:off x="3456886" y="1775058"/>
            <a:ext cx="1950875" cy="2316183"/>
          </a:xfrm>
          <a:prstGeom prst="rect">
            <a:avLst/>
          </a:prstGeom>
          <a:ln w="76200">
            <a:solidFill>
              <a:schemeClr val="tx1"/>
            </a:solidFill>
          </a:ln>
        </p:spPr>
      </p:pic>
    </p:spTree>
    <p:extLst>
      <p:ext uri="{BB962C8B-B14F-4D97-AF65-F5344CB8AC3E}">
        <p14:creationId xmlns:p14="http://schemas.microsoft.com/office/powerpoint/2010/main" val="1105986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82"/>
            <a:ext cx="8229600" cy="556635"/>
          </a:xfrm>
        </p:spPr>
        <p:txBody>
          <a:bodyPr>
            <a:normAutofit fontScale="90000"/>
          </a:bodyPr>
          <a:lstStyle/>
          <a:p>
            <a:r>
              <a:rPr lang="en-US" dirty="0"/>
              <a:t>Your ISD Academic Calendar</a:t>
            </a:r>
          </a:p>
        </p:txBody>
      </p:sp>
      <p:graphicFrame>
        <p:nvGraphicFramePr>
          <p:cNvPr id="4" name="Object 3">
            <a:extLst>
              <a:ext uri="{FF2B5EF4-FFF2-40B4-BE49-F238E27FC236}">
                <a16:creationId xmlns:a16="http://schemas.microsoft.com/office/drawing/2014/main" id="{C48461B8-2646-4476-BC8D-1DCCFFEAFC33}"/>
              </a:ext>
            </a:extLst>
          </p:cNvPr>
          <p:cNvGraphicFramePr>
            <a:graphicFrameLocks noChangeAspect="1"/>
          </p:cNvGraphicFramePr>
          <p:nvPr>
            <p:extLst>
              <p:ext uri="{D42A27DB-BD31-4B8C-83A1-F6EECF244321}">
                <p14:modId xmlns:p14="http://schemas.microsoft.com/office/powerpoint/2010/main" val="2755146817"/>
              </p:ext>
            </p:extLst>
          </p:nvPr>
        </p:nvGraphicFramePr>
        <p:xfrm>
          <a:off x="1941316" y="498753"/>
          <a:ext cx="5809981" cy="7519491"/>
        </p:xfrm>
        <a:graphic>
          <a:graphicData uri="http://schemas.openxmlformats.org/presentationml/2006/ole">
            <mc:AlternateContent xmlns:mc="http://schemas.openxmlformats.org/markup-compatibility/2006">
              <mc:Choice xmlns:v="urn:schemas-microsoft-com:vml" Requires="v">
                <p:oleObj name="Acrobat Document" r:id="rId2" imgW="5829097" imgH="7543800" progId="AcroExch.Document.DC">
                  <p:embed/>
                </p:oleObj>
              </mc:Choice>
              <mc:Fallback>
                <p:oleObj name="Acrobat Document" r:id="rId2" imgW="5829097" imgH="7543800" progId="AcroExch.Document.DC">
                  <p:embed/>
                  <p:pic>
                    <p:nvPicPr>
                      <p:cNvPr id="0" name=""/>
                      <p:cNvPicPr/>
                      <p:nvPr/>
                    </p:nvPicPr>
                    <p:blipFill>
                      <a:blip r:embed="rId3"/>
                      <a:stretch>
                        <a:fillRect/>
                      </a:stretch>
                    </p:blipFill>
                    <p:spPr>
                      <a:xfrm>
                        <a:off x="1941316" y="498753"/>
                        <a:ext cx="5809981" cy="7519491"/>
                      </a:xfrm>
                      <a:prstGeom prst="rect">
                        <a:avLst/>
                      </a:prstGeom>
                    </p:spPr>
                  </p:pic>
                </p:oleObj>
              </mc:Fallback>
            </mc:AlternateContent>
          </a:graphicData>
        </a:graphic>
      </p:graphicFrame>
    </p:spTree>
    <p:extLst>
      <p:ext uri="{BB962C8B-B14F-4D97-AF65-F5344CB8AC3E}">
        <p14:creationId xmlns:p14="http://schemas.microsoft.com/office/powerpoint/2010/main" val="1523030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313B-EB68-4B38-879B-409B0C89848D}"/>
              </a:ext>
            </a:extLst>
          </p:cNvPr>
          <p:cNvSpPr>
            <a:spLocks noGrp="1"/>
          </p:cNvSpPr>
          <p:nvPr>
            <p:ph type="title"/>
          </p:nvPr>
        </p:nvSpPr>
        <p:spPr>
          <a:xfrm>
            <a:off x="545977" y="354536"/>
            <a:ext cx="8229600" cy="1143000"/>
          </a:xfrm>
        </p:spPr>
        <p:txBody>
          <a:bodyPr/>
          <a:lstStyle/>
          <a:p>
            <a:r>
              <a:rPr lang="en-US" dirty="0"/>
              <a:t>Questions</a:t>
            </a:r>
          </a:p>
        </p:txBody>
      </p:sp>
      <p:pic>
        <p:nvPicPr>
          <p:cNvPr id="3" name="Picture 2">
            <a:extLst>
              <a:ext uri="{FF2B5EF4-FFF2-40B4-BE49-F238E27FC236}">
                <a16:creationId xmlns:a16="http://schemas.microsoft.com/office/drawing/2014/main" id="{26BA9A5D-8369-4F11-8A8A-882C7BD45E7C}"/>
              </a:ext>
            </a:extLst>
          </p:cNvPr>
          <p:cNvPicPr>
            <a:picLocks noChangeAspect="1"/>
          </p:cNvPicPr>
          <p:nvPr/>
        </p:nvPicPr>
        <p:blipFill>
          <a:blip r:embed="rId2"/>
          <a:stretch>
            <a:fillRect/>
          </a:stretch>
        </p:blipFill>
        <p:spPr>
          <a:xfrm>
            <a:off x="1952625" y="1497536"/>
            <a:ext cx="5238750" cy="4438650"/>
          </a:xfrm>
          <a:prstGeom prst="rect">
            <a:avLst/>
          </a:prstGeom>
        </p:spPr>
      </p:pic>
    </p:spTree>
    <p:extLst>
      <p:ext uri="{BB962C8B-B14F-4D97-AF65-F5344CB8AC3E}">
        <p14:creationId xmlns:p14="http://schemas.microsoft.com/office/powerpoint/2010/main" val="97310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 Laptops</a:t>
            </a:r>
          </a:p>
        </p:txBody>
      </p:sp>
      <p:sp>
        <p:nvSpPr>
          <p:cNvPr id="3" name="Content Placeholder 2"/>
          <p:cNvSpPr>
            <a:spLocks noGrp="1"/>
          </p:cNvSpPr>
          <p:nvPr>
            <p:ph idx="1"/>
          </p:nvPr>
        </p:nvSpPr>
        <p:spPr>
          <a:xfrm>
            <a:off x="221942" y="1706733"/>
            <a:ext cx="8464858" cy="4525963"/>
          </a:xfrm>
        </p:spPr>
        <p:txBody>
          <a:bodyPr>
            <a:normAutofit fontScale="92500" lnSpcReduction="10000"/>
          </a:bodyPr>
          <a:lstStyle/>
          <a:p>
            <a:pPr lvl="1"/>
            <a:r>
              <a:rPr lang="en-US" sz="2400" dirty="0"/>
              <a:t>login with the username and password that they used during the school year.  If there is an issued logging in, have them use the following generic login:</a:t>
            </a:r>
            <a:endParaRPr lang="en-US" sz="1600" dirty="0"/>
          </a:p>
          <a:p>
            <a:pPr marL="0" indent="0">
              <a:buNone/>
            </a:pPr>
            <a:r>
              <a:rPr lang="en-US" sz="2400" dirty="0"/>
              <a:t> </a:t>
            </a:r>
            <a:endParaRPr lang="en-US" sz="1800" dirty="0"/>
          </a:p>
          <a:p>
            <a:pPr lvl="2"/>
            <a:r>
              <a:rPr lang="en-US" sz="2800" dirty="0"/>
              <a:t>Username: TBD</a:t>
            </a:r>
            <a:endParaRPr lang="en-US" sz="1900" dirty="0"/>
          </a:p>
          <a:p>
            <a:pPr lvl="2"/>
            <a:r>
              <a:rPr lang="en-US" sz="2800" dirty="0"/>
              <a:t>Password: TBD</a:t>
            </a:r>
            <a:endParaRPr lang="en-US" sz="1900" dirty="0"/>
          </a:p>
          <a:p>
            <a:pPr marL="0" indent="0">
              <a:buNone/>
            </a:pPr>
            <a:r>
              <a:rPr lang="en-US" sz="3800" dirty="0"/>
              <a:t> </a:t>
            </a:r>
            <a:r>
              <a:rPr lang="en-US" sz="2400" dirty="0"/>
              <a:t> </a:t>
            </a:r>
            <a:endParaRPr lang="en-US" sz="1800" dirty="0"/>
          </a:p>
          <a:p>
            <a:r>
              <a:rPr lang="en-US" sz="2400" dirty="0"/>
              <a:t>At the end of the day or when the students are done using the laptops, have them place the laptop back in the cart and plug in the charger so that there is a full charge for the next day.</a:t>
            </a:r>
            <a:endParaRPr lang="en-US" sz="1800" dirty="0"/>
          </a:p>
          <a:p>
            <a:pPr marL="0" indent="0">
              <a:buNone/>
            </a:pPr>
            <a:r>
              <a:rPr lang="en-US" sz="2400" dirty="0"/>
              <a:t> </a:t>
            </a:r>
          </a:p>
          <a:p>
            <a:pPr lvl="1"/>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126031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BDCA-5118-4CBE-9865-51DC47A4B97F}"/>
              </a:ext>
            </a:extLst>
          </p:cNvPr>
          <p:cNvSpPr>
            <a:spLocks noGrp="1"/>
          </p:cNvSpPr>
          <p:nvPr>
            <p:ph type="title"/>
          </p:nvPr>
        </p:nvSpPr>
        <p:spPr/>
        <p:txBody>
          <a:bodyPr>
            <a:noAutofit/>
          </a:bodyPr>
          <a:lstStyle/>
          <a:p>
            <a:r>
              <a:rPr lang="en-US" sz="3200" b="1" dirty="0"/>
              <a:t>Instructions for JROTC Cadets to Establish a MyGoArmy.com account</a:t>
            </a:r>
            <a:br>
              <a:rPr lang="en-US" sz="3200" dirty="0"/>
            </a:br>
            <a:endParaRPr lang="en-US" sz="3200" dirty="0"/>
          </a:p>
        </p:txBody>
      </p:sp>
      <p:sp>
        <p:nvSpPr>
          <p:cNvPr id="3" name="Rectangle 2">
            <a:extLst>
              <a:ext uri="{FF2B5EF4-FFF2-40B4-BE49-F238E27FC236}">
                <a16:creationId xmlns:a16="http://schemas.microsoft.com/office/drawing/2014/main" id="{0EA9D55F-2A25-43CD-8F48-6695B887A5DE}"/>
              </a:ext>
            </a:extLst>
          </p:cNvPr>
          <p:cNvSpPr/>
          <p:nvPr/>
        </p:nvSpPr>
        <p:spPr>
          <a:xfrm>
            <a:off x="221942" y="1149958"/>
            <a:ext cx="8686799" cy="5401479"/>
          </a:xfrm>
          <a:prstGeom prst="rect">
            <a:avLst/>
          </a:prstGeom>
        </p:spPr>
        <p:txBody>
          <a:bodyPr wrap="square">
            <a:spAutoFit/>
          </a:bodyPr>
          <a:lstStyle/>
          <a:p>
            <a:pPr marL="342900" indent="-342900">
              <a:buFont typeface="+mj-lt"/>
              <a:buAutoNum type="arabicPeriod"/>
            </a:pPr>
            <a:r>
              <a:rPr lang="en-US" dirty="0"/>
              <a:t>Go to </a:t>
            </a:r>
            <a:r>
              <a:rPr lang="en-US" dirty="0">
                <a:hlinkClick r:id="rId2"/>
              </a:rPr>
              <a:t>https://my.goarmy.com/accounts/register/user_agreement.jsp</a:t>
            </a:r>
            <a:endParaRPr lang="en-US" dirty="0"/>
          </a:p>
          <a:p>
            <a:pPr marL="342900" indent="-342900">
              <a:buFont typeface="+mj-lt"/>
              <a:buAutoNum type="arabicPeriod"/>
            </a:pPr>
            <a:endParaRPr lang="en-US" dirty="0"/>
          </a:p>
          <a:p>
            <a:r>
              <a:rPr lang="en-US" b="1" dirty="0"/>
              <a:t>Step 2. </a:t>
            </a:r>
            <a:endParaRPr lang="en-US" dirty="0"/>
          </a:p>
          <a:p>
            <a:r>
              <a:rPr lang="en-US" dirty="0"/>
              <a:t>Read the End User Agreement.  </a:t>
            </a:r>
          </a:p>
          <a:p>
            <a:r>
              <a:rPr lang="en-US" dirty="0"/>
              <a:t>Click the “Accept” radio button located at the bottom of the agreement.</a:t>
            </a:r>
          </a:p>
          <a:p>
            <a:r>
              <a:rPr lang="en-US" dirty="0"/>
              <a:t>Click “Continue</a:t>
            </a:r>
          </a:p>
          <a:p>
            <a:endParaRPr lang="en-US" dirty="0"/>
          </a:p>
          <a:p>
            <a:r>
              <a:rPr lang="en-US" b="1" dirty="0"/>
              <a:t>Step 3.  </a:t>
            </a:r>
            <a:endParaRPr lang="en-US" dirty="0"/>
          </a:p>
          <a:p>
            <a:r>
              <a:rPr lang="en-US" dirty="0"/>
              <a:t>Type in your first name, last name, date of birth, and e-mail address in the boxes provided.</a:t>
            </a:r>
          </a:p>
          <a:p>
            <a:r>
              <a:rPr lang="en-US" dirty="0"/>
              <a:t>If you fail to provide an e-mail address, you cannot create and account and your Army JROTC Instructor will not be able to set-up a JUMS account for you. </a:t>
            </a:r>
          </a:p>
          <a:p>
            <a:endParaRPr lang="en-US" sz="300" dirty="0"/>
          </a:p>
          <a:p>
            <a:r>
              <a:rPr lang="en-US" dirty="0"/>
              <a:t>Type in your zip code.</a:t>
            </a:r>
          </a:p>
          <a:p>
            <a:r>
              <a:rPr lang="en-US" dirty="0"/>
              <a:t>Based on </a:t>
            </a:r>
            <a:r>
              <a:rPr lang="en-US" b="1" dirty="0"/>
              <a:t>your personal preference</a:t>
            </a:r>
            <a:r>
              <a:rPr lang="en-US" dirty="0"/>
              <a:t> check or leave unchecked the box adjacent to the statement  </a:t>
            </a:r>
            <a:r>
              <a:rPr lang="en-US" b="1" dirty="0"/>
              <a:t>“Please send me information about future Army Opportunities.”</a:t>
            </a:r>
            <a:endParaRPr lang="en-US" dirty="0"/>
          </a:p>
          <a:p>
            <a:r>
              <a:rPr lang="en-US" dirty="0"/>
              <a:t>Type the text as it appears in the image on the screen in the box provided.</a:t>
            </a:r>
          </a:p>
          <a:p>
            <a:r>
              <a:rPr lang="en-US" dirty="0"/>
              <a:t>Click “Continue.”</a:t>
            </a:r>
          </a:p>
          <a:p>
            <a:endParaRPr lang="en-US" dirty="0"/>
          </a:p>
          <a:p>
            <a:endParaRPr lang="en-US" dirty="0"/>
          </a:p>
          <a:p>
            <a:r>
              <a:rPr lang="en-US" dirty="0"/>
              <a:t> </a:t>
            </a:r>
          </a:p>
        </p:txBody>
      </p:sp>
    </p:spTree>
    <p:extLst>
      <p:ext uri="{BB962C8B-B14F-4D97-AF65-F5344CB8AC3E}">
        <p14:creationId xmlns:p14="http://schemas.microsoft.com/office/powerpoint/2010/main" val="4056973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BDCA-5118-4CBE-9865-51DC47A4B97F}"/>
              </a:ext>
            </a:extLst>
          </p:cNvPr>
          <p:cNvSpPr>
            <a:spLocks noGrp="1"/>
          </p:cNvSpPr>
          <p:nvPr>
            <p:ph type="title"/>
          </p:nvPr>
        </p:nvSpPr>
        <p:spPr/>
        <p:txBody>
          <a:bodyPr>
            <a:noAutofit/>
          </a:bodyPr>
          <a:lstStyle/>
          <a:p>
            <a:r>
              <a:rPr lang="en-US" sz="3200" b="1" dirty="0"/>
              <a:t>Instructions for JROTC Cadets to Establish a MyGoArmy.com account</a:t>
            </a:r>
            <a:br>
              <a:rPr lang="en-US" sz="3200" dirty="0"/>
            </a:br>
            <a:endParaRPr lang="en-US" sz="3200" dirty="0"/>
          </a:p>
        </p:txBody>
      </p:sp>
      <p:sp>
        <p:nvSpPr>
          <p:cNvPr id="3" name="Rectangle 2">
            <a:extLst>
              <a:ext uri="{FF2B5EF4-FFF2-40B4-BE49-F238E27FC236}">
                <a16:creationId xmlns:a16="http://schemas.microsoft.com/office/drawing/2014/main" id="{0EA9D55F-2A25-43CD-8F48-6695B887A5DE}"/>
              </a:ext>
            </a:extLst>
          </p:cNvPr>
          <p:cNvSpPr/>
          <p:nvPr/>
        </p:nvSpPr>
        <p:spPr>
          <a:xfrm>
            <a:off x="221942" y="1149958"/>
            <a:ext cx="8686799" cy="5078313"/>
          </a:xfrm>
          <a:prstGeom prst="rect">
            <a:avLst/>
          </a:prstGeom>
        </p:spPr>
        <p:txBody>
          <a:bodyPr wrap="square">
            <a:spAutoFit/>
          </a:bodyPr>
          <a:lstStyle/>
          <a:p>
            <a:r>
              <a:rPr lang="en-US" b="1" dirty="0"/>
              <a:t>Step 4. </a:t>
            </a:r>
            <a:endParaRPr lang="en-US" dirty="0"/>
          </a:p>
          <a:p>
            <a:r>
              <a:rPr lang="en-US" dirty="0"/>
              <a:t>Receive Email Confirmation.</a:t>
            </a:r>
          </a:p>
          <a:p>
            <a:r>
              <a:rPr lang="en-US" dirty="0"/>
              <a:t>A message has been sent to the email address you provided. This message contains a link; clicking that link will take you to the next step in the registration process. </a:t>
            </a:r>
          </a:p>
          <a:p>
            <a:r>
              <a:rPr lang="en-US" dirty="0"/>
              <a:t>Please note that some email programs might identify the message as "Spam", "Bulk" or "Junk" mail. If you do not receive the registration email within five or ten minutes of clicking the "Continue" button on the previous screen, please check your email program's "Junk" or "Bulk" mail folder. </a:t>
            </a:r>
          </a:p>
          <a:p>
            <a:endParaRPr lang="en-US" dirty="0"/>
          </a:p>
          <a:p>
            <a:r>
              <a:rPr lang="en-US" b="1" dirty="0"/>
              <a:t>Step 5.  </a:t>
            </a:r>
            <a:endParaRPr lang="en-US" dirty="0"/>
          </a:p>
          <a:p>
            <a:r>
              <a:rPr lang="en-US" dirty="0"/>
              <a:t>Click the link provided in the email or enter the ENTIRE URL into your web browser (try to copy &amp; paste). </a:t>
            </a:r>
          </a:p>
          <a:p>
            <a:r>
              <a:rPr lang="en-US" dirty="0"/>
              <a:t>** Upon verifying your email address, you will be redirected to the “Create an Account” page.</a:t>
            </a:r>
          </a:p>
          <a:p>
            <a:r>
              <a:rPr lang="en-US" dirty="0"/>
              <a:t> </a:t>
            </a:r>
          </a:p>
          <a:p>
            <a:endParaRPr lang="en-US" dirty="0"/>
          </a:p>
          <a:p>
            <a:endParaRPr lang="en-US" dirty="0"/>
          </a:p>
          <a:p>
            <a:r>
              <a:rPr lang="en-US" dirty="0"/>
              <a:t> </a:t>
            </a:r>
          </a:p>
        </p:txBody>
      </p:sp>
    </p:spTree>
    <p:extLst>
      <p:ext uri="{BB962C8B-B14F-4D97-AF65-F5344CB8AC3E}">
        <p14:creationId xmlns:p14="http://schemas.microsoft.com/office/powerpoint/2010/main" val="418857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BDCA-5118-4CBE-9865-51DC47A4B97F}"/>
              </a:ext>
            </a:extLst>
          </p:cNvPr>
          <p:cNvSpPr>
            <a:spLocks noGrp="1"/>
          </p:cNvSpPr>
          <p:nvPr>
            <p:ph type="title"/>
          </p:nvPr>
        </p:nvSpPr>
        <p:spPr/>
        <p:txBody>
          <a:bodyPr>
            <a:noAutofit/>
          </a:bodyPr>
          <a:lstStyle/>
          <a:p>
            <a:r>
              <a:rPr lang="en-US" sz="3200" b="1" dirty="0"/>
              <a:t>Instructions for JROTC Cadets to Establish a MyGoArmy.com account</a:t>
            </a:r>
            <a:br>
              <a:rPr lang="en-US" sz="3200" dirty="0"/>
            </a:br>
            <a:endParaRPr lang="en-US" sz="3200" dirty="0"/>
          </a:p>
        </p:txBody>
      </p:sp>
      <p:sp>
        <p:nvSpPr>
          <p:cNvPr id="3" name="Rectangle 2">
            <a:extLst>
              <a:ext uri="{FF2B5EF4-FFF2-40B4-BE49-F238E27FC236}">
                <a16:creationId xmlns:a16="http://schemas.microsoft.com/office/drawing/2014/main" id="{0EA9D55F-2A25-43CD-8F48-6695B887A5DE}"/>
              </a:ext>
            </a:extLst>
          </p:cNvPr>
          <p:cNvSpPr/>
          <p:nvPr/>
        </p:nvSpPr>
        <p:spPr>
          <a:xfrm>
            <a:off x="221942" y="1149958"/>
            <a:ext cx="8686799" cy="5078313"/>
          </a:xfrm>
          <a:prstGeom prst="rect">
            <a:avLst/>
          </a:prstGeom>
        </p:spPr>
        <p:txBody>
          <a:bodyPr wrap="square">
            <a:spAutoFit/>
          </a:bodyPr>
          <a:lstStyle/>
          <a:p>
            <a:r>
              <a:rPr lang="en-US" b="1" dirty="0"/>
              <a:t>Step 6.  </a:t>
            </a:r>
            <a:endParaRPr lang="en-US" dirty="0"/>
          </a:p>
          <a:p>
            <a:r>
              <a:rPr lang="en-US" dirty="0"/>
              <a:t>Enter your month, day and year of birth from the drop down menus.</a:t>
            </a:r>
          </a:p>
          <a:p>
            <a:r>
              <a:rPr lang="en-US" dirty="0"/>
              <a:t>Type in a screen name.</a:t>
            </a:r>
          </a:p>
          <a:p>
            <a:r>
              <a:rPr lang="en-US" dirty="0"/>
              <a:t>Type in a password.  Passwords must be between 8 and 15 characters and must contain at least on lowercase letter, one uppercase letter, and one non-alpha character.</a:t>
            </a:r>
          </a:p>
          <a:p>
            <a:r>
              <a:rPr lang="en-US" dirty="0"/>
              <a:t>Retype your password.</a:t>
            </a:r>
          </a:p>
          <a:p>
            <a:r>
              <a:rPr lang="en-US" dirty="0"/>
              <a:t>Click Finish.</a:t>
            </a:r>
          </a:p>
          <a:p>
            <a:r>
              <a:rPr lang="en-US" dirty="0"/>
              <a:t> </a:t>
            </a:r>
            <a:r>
              <a:rPr lang="en-US" sz="200" dirty="0"/>
              <a:t> </a:t>
            </a:r>
            <a:endParaRPr lang="en-US" dirty="0"/>
          </a:p>
          <a:p>
            <a:r>
              <a:rPr lang="en-US" b="1" dirty="0"/>
              <a:t>Step 7.</a:t>
            </a:r>
            <a:endParaRPr lang="en-US" dirty="0"/>
          </a:p>
          <a:p>
            <a:r>
              <a:rPr lang="en-US" dirty="0"/>
              <a:t>You will be redirected to the Log in Screen.</a:t>
            </a:r>
          </a:p>
          <a:p>
            <a:r>
              <a:rPr lang="en-US" dirty="0"/>
              <a:t>Enter the e-mail address you provided in step 3 in the box provided.</a:t>
            </a:r>
          </a:p>
          <a:p>
            <a:r>
              <a:rPr lang="en-US" dirty="0"/>
              <a:t>Enter your password in the box provided.</a:t>
            </a:r>
          </a:p>
          <a:p>
            <a:r>
              <a:rPr lang="en-US" dirty="0"/>
              <a:t>Click “Log In.”</a:t>
            </a:r>
          </a:p>
          <a:p>
            <a:r>
              <a:rPr lang="en-US" dirty="0"/>
              <a:t> </a:t>
            </a:r>
          </a:p>
          <a:p>
            <a:r>
              <a:rPr lang="en-US" b="1" dirty="0"/>
              <a:t>Step 8.</a:t>
            </a:r>
            <a:endParaRPr lang="en-US" dirty="0"/>
          </a:p>
          <a:p>
            <a:r>
              <a:rPr lang="en-US" dirty="0"/>
              <a:t>Provide your JROTC Instructor with the e-mail address used in step 7.  This is the login ID  your JROTC Instructor will set-up in JUMS.  </a:t>
            </a:r>
          </a:p>
          <a:p>
            <a:r>
              <a:rPr lang="en-US" dirty="0"/>
              <a:t> </a:t>
            </a:r>
          </a:p>
        </p:txBody>
      </p:sp>
    </p:spTree>
    <p:extLst>
      <p:ext uri="{BB962C8B-B14F-4D97-AF65-F5344CB8AC3E}">
        <p14:creationId xmlns:p14="http://schemas.microsoft.com/office/powerpoint/2010/main" val="1504607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BDCA-5118-4CBE-9865-51DC47A4B97F}"/>
              </a:ext>
            </a:extLst>
          </p:cNvPr>
          <p:cNvSpPr>
            <a:spLocks noGrp="1"/>
          </p:cNvSpPr>
          <p:nvPr>
            <p:ph type="title"/>
          </p:nvPr>
        </p:nvSpPr>
        <p:spPr/>
        <p:txBody>
          <a:bodyPr>
            <a:noAutofit/>
          </a:bodyPr>
          <a:lstStyle/>
          <a:p>
            <a:r>
              <a:rPr lang="en-US" sz="3200" b="1" dirty="0"/>
              <a:t>Instructions for JROTC Cadets to Establish a MyGoArmy.com account</a:t>
            </a:r>
            <a:br>
              <a:rPr lang="en-US" sz="3200" dirty="0"/>
            </a:br>
            <a:endParaRPr lang="en-US" sz="3200" dirty="0"/>
          </a:p>
        </p:txBody>
      </p:sp>
      <p:sp>
        <p:nvSpPr>
          <p:cNvPr id="3" name="Rectangle 2">
            <a:extLst>
              <a:ext uri="{FF2B5EF4-FFF2-40B4-BE49-F238E27FC236}">
                <a16:creationId xmlns:a16="http://schemas.microsoft.com/office/drawing/2014/main" id="{0EA9D55F-2A25-43CD-8F48-6695B887A5DE}"/>
              </a:ext>
            </a:extLst>
          </p:cNvPr>
          <p:cNvSpPr/>
          <p:nvPr/>
        </p:nvSpPr>
        <p:spPr>
          <a:xfrm>
            <a:off x="221942" y="1149958"/>
            <a:ext cx="8686799" cy="2862322"/>
          </a:xfrm>
          <a:prstGeom prst="rect">
            <a:avLst/>
          </a:prstGeom>
        </p:spPr>
        <p:txBody>
          <a:bodyPr wrap="square">
            <a:spAutoFit/>
          </a:bodyPr>
          <a:lstStyle/>
          <a:p>
            <a:endParaRPr lang="en-US" b="1" dirty="0"/>
          </a:p>
          <a:p>
            <a:r>
              <a:rPr lang="en-US" b="1" dirty="0"/>
              <a:t>Step 9.</a:t>
            </a:r>
          </a:p>
          <a:p>
            <a:r>
              <a:rPr lang="en-US" b="1" dirty="0"/>
              <a:t>Once your JROTC instructor has set-up and entered your account email address  information into JUMS, you will be able to login into JUMS using the e-mail address login and password you created in step 7.   </a:t>
            </a:r>
          </a:p>
          <a:p>
            <a:endParaRPr lang="en-US" b="1" dirty="0"/>
          </a:p>
          <a:p>
            <a:endParaRPr lang="en-US" b="1" dirty="0"/>
          </a:p>
          <a:p>
            <a:endParaRPr lang="en-US" b="1" dirty="0"/>
          </a:p>
          <a:p>
            <a:r>
              <a:rPr lang="en-US" b="1" dirty="0"/>
              <a:t> </a:t>
            </a:r>
          </a:p>
          <a:p>
            <a:r>
              <a:rPr lang="en-US" dirty="0"/>
              <a:t> </a:t>
            </a:r>
          </a:p>
        </p:txBody>
      </p:sp>
    </p:spTree>
    <p:extLst>
      <p:ext uri="{BB962C8B-B14F-4D97-AF65-F5344CB8AC3E}">
        <p14:creationId xmlns:p14="http://schemas.microsoft.com/office/powerpoint/2010/main" val="268051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BDCA-5118-4CBE-9865-51DC47A4B97F}"/>
              </a:ext>
            </a:extLst>
          </p:cNvPr>
          <p:cNvSpPr>
            <a:spLocks noGrp="1"/>
          </p:cNvSpPr>
          <p:nvPr>
            <p:ph type="title"/>
          </p:nvPr>
        </p:nvSpPr>
        <p:spPr/>
        <p:txBody>
          <a:bodyPr>
            <a:noAutofit/>
          </a:bodyPr>
          <a:lstStyle/>
          <a:p>
            <a:r>
              <a:rPr lang="en-US" sz="3200" b="1" dirty="0"/>
              <a:t>Instructions to Establish  account</a:t>
            </a:r>
            <a:br>
              <a:rPr lang="en-US" sz="3200" dirty="0"/>
            </a:br>
            <a:endParaRPr lang="en-US" sz="3200" dirty="0"/>
          </a:p>
        </p:txBody>
      </p:sp>
      <p:sp>
        <p:nvSpPr>
          <p:cNvPr id="3" name="Rectangle 2">
            <a:extLst>
              <a:ext uri="{FF2B5EF4-FFF2-40B4-BE49-F238E27FC236}">
                <a16:creationId xmlns:a16="http://schemas.microsoft.com/office/drawing/2014/main" id="{0EA9D55F-2A25-43CD-8F48-6695B887A5DE}"/>
              </a:ext>
            </a:extLst>
          </p:cNvPr>
          <p:cNvSpPr/>
          <p:nvPr/>
        </p:nvSpPr>
        <p:spPr>
          <a:xfrm>
            <a:off x="221942" y="877510"/>
            <a:ext cx="8686799" cy="4878259"/>
          </a:xfrm>
          <a:prstGeom prst="rect">
            <a:avLst/>
          </a:prstGeom>
        </p:spPr>
        <p:txBody>
          <a:bodyPr wrap="square">
            <a:spAutoFit/>
          </a:bodyPr>
          <a:lstStyle/>
          <a:p>
            <a:r>
              <a:rPr lang="en-US" b="1" dirty="0"/>
              <a:t>Tips for getting your password, user name, 15 minute locked out message, and resolving error message </a:t>
            </a:r>
            <a:br>
              <a:rPr lang="en-US" dirty="0"/>
            </a:br>
            <a:r>
              <a:rPr lang="en-US" sz="600" i="1" dirty="0"/>
              <a:t> </a:t>
            </a:r>
            <a:r>
              <a:rPr lang="en-US" sz="200" i="1" dirty="0"/>
              <a:t> </a:t>
            </a:r>
            <a:endParaRPr lang="en-US" sz="600" dirty="0"/>
          </a:p>
          <a:p>
            <a:r>
              <a:rPr lang="en-US" b="1" dirty="0"/>
              <a:t>Forgot your user name or password? </a:t>
            </a:r>
            <a:endParaRPr lang="en-US" dirty="0"/>
          </a:p>
          <a:p>
            <a:pPr lvl="0"/>
            <a:r>
              <a:rPr lang="en-US" dirty="0"/>
              <a:t>Select the “Retrieve Lost User Name/Password” link under the “Registered Users Sign In” section of the </a:t>
            </a:r>
            <a:r>
              <a:rPr lang="en-US" dirty="0" err="1"/>
              <a:t>GoArmyEd</a:t>
            </a:r>
            <a:r>
              <a:rPr lang="en-US" dirty="0"/>
              <a:t> public page</a:t>
            </a:r>
          </a:p>
          <a:p>
            <a:r>
              <a:rPr lang="en-US" sz="800" dirty="0"/>
              <a:t> </a:t>
            </a:r>
            <a:br>
              <a:rPr lang="en-US" dirty="0"/>
            </a:br>
            <a:r>
              <a:rPr lang="en-US" b="1" dirty="0"/>
              <a:t>Account Locked Out – You must wait 15 minutes</a:t>
            </a:r>
            <a:r>
              <a:rPr lang="en-US" dirty="0"/>
              <a:t> </a:t>
            </a:r>
          </a:p>
          <a:p>
            <a:pPr lvl="0"/>
            <a:r>
              <a:rPr lang="en-US" dirty="0"/>
              <a:t>After 15 minutes, clear your browser’s cookies/browsing history and open a new window to enter your user name or password. </a:t>
            </a:r>
            <a:br>
              <a:rPr lang="en-US" dirty="0"/>
            </a:br>
            <a:r>
              <a:rPr lang="en-US" sz="900" dirty="0"/>
              <a:t> </a:t>
            </a:r>
            <a:br>
              <a:rPr lang="en-US" dirty="0"/>
            </a:br>
            <a:r>
              <a:rPr lang="en-US" sz="1600" i="1" dirty="0"/>
              <a:t>Need help clearing cookies? </a:t>
            </a:r>
            <a:endParaRPr lang="en-US" sz="1600" dirty="0"/>
          </a:p>
          <a:p>
            <a:pPr lvl="2"/>
            <a:r>
              <a:rPr lang="en-US" sz="1600" dirty="0"/>
              <a:t>Scroll down to the footer section and select the “Technology Support” link </a:t>
            </a:r>
          </a:p>
          <a:p>
            <a:pPr lvl="2"/>
            <a:r>
              <a:rPr lang="en-US" sz="1600" dirty="0"/>
              <a:t>Next, select the Browser Settings link</a:t>
            </a:r>
          </a:p>
          <a:p>
            <a:pPr lvl="2"/>
            <a:r>
              <a:rPr lang="en-US" sz="1600" dirty="0"/>
              <a:t>Depending on the browser you are using, make sure to follow the steps in Delete Cookies section </a:t>
            </a:r>
          </a:p>
          <a:p>
            <a:r>
              <a:rPr lang="en-US" sz="400" dirty="0"/>
              <a:t>  </a:t>
            </a:r>
          </a:p>
          <a:p>
            <a:pPr lvl="0"/>
            <a:r>
              <a:rPr lang="en-US" dirty="0"/>
              <a:t>If your user name or password is pre-populated, clear those fields and manually enter your username and password </a:t>
            </a:r>
          </a:p>
          <a:p>
            <a:r>
              <a:rPr lang="en-US" sz="600" dirty="0"/>
              <a:t>  </a:t>
            </a:r>
          </a:p>
          <a:p>
            <a:endParaRPr lang="en-US" dirty="0"/>
          </a:p>
        </p:txBody>
      </p:sp>
    </p:spTree>
    <p:extLst>
      <p:ext uri="{BB962C8B-B14F-4D97-AF65-F5344CB8AC3E}">
        <p14:creationId xmlns:p14="http://schemas.microsoft.com/office/powerpoint/2010/main" val="2002718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BDCA-5118-4CBE-9865-51DC47A4B97F}"/>
              </a:ext>
            </a:extLst>
          </p:cNvPr>
          <p:cNvSpPr>
            <a:spLocks noGrp="1"/>
          </p:cNvSpPr>
          <p:nvPr>
            <p:ph type="title"/>
          </p:nvPr>
        </p:nvSpPr>
        <p:spPr/>
        <p:txBody>
          <a:bodyPr>
            <a:noAutofit/>
          </a:bodyPr>
          <a:lstStyle/>
          <a:p>
            <a:r>
              <a:rPr lang="en-US" sz="3200" b="1" dirty="0"/>
              <a:t>Instructions to Establish  account</a:t>
            </a:r>
            <a:br>
              <a:rPr lang="en-US" sz="3200" dirty="0"/>
            </a:br>
            <a:endParaRPr lang="en-US" sz="3200" dirty="0"/>
          </a:p>
        </p:txBody>
      </p:sp>
      <p:sp>
        <p:nvSpPr>
          <p:cNvPr id="3" name="Rectangle 2">
            <a:extLst>
              <a:ext uri="{FF2B5EF4-FFF2-40B4-BE49-F238E27FC236}">
                <a16:creationId xmlns:a16="http://schemas.microsoft.com/office/drawing/2014/main" id="{0EA9D55F-2A25-43CD-8F48-6695B887A5DE}"/>
              </a:ext>
            </a:extLst>
          </p:cNvPr>
          <p:cNvSpPr/>
          <p:nvPr/>
        </p:nvSpPr>
        <p:spPr>
          <a:xfrm>
            <a:off x="228600" y="1854054"/>
            <a:ext cx="8686799" cy="3508653"/>
          </a:xfrm>
          <a:prstGeom prst="rect">
            <a:avLst/>
          </a:prstGeom>
        </p:spPr>
        <p:txBody>
          <a:bodyPr wrap="square">
            <a:spAutoFit/>
          </a:bodyPr>
          <a:lstStyle/>
          <a:p>
            <a:r>
              <a:rPr lang="en-US" sz="600" dirty="0"/>
              <a:t>  </a:t>
            </a:r>
          </a:p>
          <a:p>
            <a:r>
              <a:rPr lang="en-US" b="1" dirty="0"/>
              <a:t>Password Guidelines </a:t>
            </a:r>
            <a:endParaRPr lang="en-US" dirty="0"/>
          </a:p>
          <a:p>
            <a:pPr lvl="0"/>
            <a:r>
              <a:rPr lang="en-US" dirty="0"/>
              <a:t>Your password will need to be a minimum of 15 characters and maximum of 25 characters </a:t>
            </a:r>
          </a:p>
          <a:p>
            <a:pPr lvl="0"/>
            <a:r>
              <a:rPr lang="en-US" dirty="0"/>
              <a:t>Contain 2 upper and 2 lower case characters, 2 numbers, and 2 special characters ( ! @ # $ ^ _ - = , . ? )</a:t>
            </a:r>
          </a:p>
          <a:p>
            <a:pPr lvl="0"/>
            <a:r>
              <a:rPr lang="en-US" dirty="0"/>
              <a:t>Do not use the (+) symbol or space key in your password </a:t>
            </a:r>
          </a:p>
          <a:p>
            <a:pPr lvl="0"/>
            <a:r>
              <a:rPr lang="en-US" dirty="0"/>
              <a:t>You cannot reuse the 10 previous passwords </a:t>
            </a:r>
          </a:p>
          <a:p>
            <a:pPr lvl="0"/>
            <a:r>
              <a:rPr lang="en-US" dirty="0"/>
              <a:t>Your password must be at least 4 characters different than your previous password </a:t>
            </a:r>
          </a:p>
          <a:p>
            <a:endParaRPr lang="en-US" b="1" dirty="0"/>
          </a:p>
          <a:p>
            <a:endParaRPr lang="en-US" b="1" dirty="0"/>
          </a:p>
          <a:p>
            <a:endParaRPr lang="en-US" b="1" dirty="0"/>
          </a:p>
          <a:p>
            <a:r>
              <a:rPr lang="en-US" b="1" dirty="0"/>
              <a:t> </a:t>
            </a:r>
          </a:p>
          <a:p>
            <a:r>
              <a:rPr lang="en-US" dirty="0"/>
              <a:t> </a:t>
            </a:r>
          </a:p>
        </p:txBody>
      </p:sp>
    </p:spTree>
    <p:extLst>
      <p:ext uri="{BB962C8B-B14F-4D97-AF65-F5344CB8AC3E}">
        <p14:creationId xmlns:p14="http://schemas.microsoft.com/office/powerpoint/2010/main" val="171919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normAutofit/>
          </a:bodyPr>
          <a:lstStyle/>
          <a:p>
            <a:r>
              <a:rPr lang="en-US" sz="4000" b="1" dirty="0">
                <a:latin typeface="Arial" pitchFamily="34" charset="0"/>
                <a:cs typeface="Arial" pitchFamily="34" charset="0"/>
              </a:rPr>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530368"/>
              </p:ext>
            </p:extLst>
          </p:nvPr>
        </p:nvGraphicFramePr>
        <p:xfrm>
          <a:off x="194309" y="1908810"/>
          <a:ext cx="8709661" cy="3063240"/>
        </p:xfrm>
        <a:graphic>
          <a:graphicData uri="http://schemas.openxmlformats.org/drawingml/2006/table">
            <a:tbl>
              <a:tblPr firstRow="1" bandRow="1">
                <a:tableStyleId>{073A0DAA-6AF3-43AB-8588-CEC1D06C72B9}</a:tableStyleId>
              </a:tblPr>
              <a:tblGrid>
                <a:gridCol w="1318546">
                  <a:extLst>
                    <a:ext uri="{9D8B030D-6E8A-4147-A177-3AD203B41FA5}">
                      <a16:colId xmlns:a16="http://schemas.microsoft.com/office/drawing/2014/main" val="20000"/>
                    </a:ext>
                  </a:extLst>
                </a:gridCol>
                <a:gridCol w="456790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80210">
                  <a:extLst>
                    <a:ext uri="{9D8B030D-6E8A-4147-A177-3AD203B41FA5}">
                      <a16:colId xmlns:a16="http://schemas.microsoft.com/office/drawing/2014/main" val="20003"/>
                    </a:ext>
                  </a:extLst>
                </a:gridCol>
              </a:tblGrid>
              <a:tr h="370840">
                <a:tc>
                  <a:txBody>
                    <a:bodyPr/>
                    <a:lstStyle/>
                    <a:p>
                      <a:pPr algn="ctr"/>
                      <a:r>
                        <a:rPr lang="en-US" dirty="0">
                          <a:latin typeface="Arial" pitchFamily="34" charset="0"/>
                          <a:cs typeface="Arial" pitchFamily="34" charset="0"/>
                        </a:rPr>
                        <a:t>Time</a:t>
                      </a:r>
                    </a:p>
                  </a:txBody>
                  <a:tcPr/>
                </a:tc>
                <a:tc>
                  <a:txBody>
                    <a:bodyPr/>
                    <a:lstStyle/>
                    <a:p>
                      <a:pPr algn="ctr"/>
                      <a:r>
                        <a:rPr lang="en-US" dirty="0">
                          <a:latin typeface="Arial" pitchFamily="34" charset="0"/>
                          <a:cs typeface="Arial" pitchFamily="34" charset="0"/>
                        </a:rPr>
                        <a:t>Subject</a:t>
                      </a:r>
                    </a:p>
                  </a:txBody>
                  <a:tcPr/>
                </a:tc>
                <a:tc>
                  <a:txBody>
                    <a:bodyPr/>
                    <a:lstStyle/>
                    <a:p>
                      <a:pPr algn="ctr"/>
                      <a:r>
                        <a:rPr lang="en-US" dirty="0">
                          <a:latin typeface="Arial" pitchFamily="34" charset="0"/>
                          <a:cs typeface="Arial" pitchFamily="34" charset="0"/>
                        </a:rPr>
                        <a:t>Location</a:t>
                      </a:r>
                    </a:p>
                  </a:txBody>
                  <a:tcPr/>
                </a:tc>
                <a:tc>
                  <a:txBody>
                    <a:bodyPr/>
                    <a:lstStyle/>
                    <a:p>
                      <a:pPr algn="ctr"/>
                      <a:r>
                        <a:rPr lang="en-US" dirty="0">
                          <a:latin typeface="Arial" pitchFamily="34" charset="0"/>
                          <a:cs typeface="Arial" pitchFamily="34" charset="0"/>
                        </a:rPr>
                        <a:t>Instructor</a:t>
                      </a:r>
                    </a:p>
                  </a:txBody>
                  <a:tcPr/>
                </a:tc>
                <a:extLst>
                  <a:ext uri="{0D108BD9-81ED-4DB2-BD59-A6C34878D82A}">
                    <a16:rowId xmlns:a16="http://schemas.microsoft.com/office/drawing/2014/main" val="10000"/>
                  </a:ext>
                </a:extLst>
              </a:tr>
              <a:tr h="543560">
                <a:tc>
                  <a:txBody>
                    <a:bodyPr/>
                    <a:lstStyle/>
                    <a:p>
                      <a:r>
                        <a:rPr lang="en-US" sz="1400" b="1" dirty="0">
                          <a:latin typeface="Arial" pitchFamily="34" charset="0"/>
                          <a:cs typeface="Arial" pitchFamily="34" charset="0"/>
                        </a:rPr>
                        <a:t>0940-1030	</a:t>
                      </a:r>
                    </a:p>
                  </a:txBody>
                  <a:tcPr/>
                </a:tc>
                <a:tc>
                  <a:txBody>
                    <a:bodyPr/>
                    <a:lstStyle/>
                    <a:p>
                      <a:pPr>
                        <a:buNone/>
                      </a:pPr>
                      <a:r>
                        <a:rPr lang="en-US" sz="1400" b="1" dirty="0">
                          <a:latin typeface="Arial" pitchFamily="34" charset="0"/>
                          <a:cs typeface="Arial" pitchFamily="34" charset="0"/>
                        </a:rPr>
                        <a:t>Introduction to S3 Duties and responsibilities; Inspection preparation; JROTC S3 Training files</a:t>
                      </a:r>
                    </a:p>
                  </a:txBody>
                  <a:tcPr/>
                </a:tc>
                <a:tc>
                  <a:txBody>
                    <a:bodyPr/>
                    <a:lstStyle/>
                    <a:p>
                      <a:pPr algn="ctr"/>
                      <a:r>
                        <a:rPr lang="en-US" sz="1400" b="1" dirty="0">
                          <a:latin typeface="Arial" pitchFamily="34" charset="0"/>
                          <a:cs typeface="Arial" pitchFamily="34" charset="0"/>
                        </a:rPr>
                        <a:t>Rm D-102</a:t>
                      </a:r>
                    </a:p>
                  </a:txBody>
                  <a:tcPr/>
                </a:tc>
                <a:tc>
                  <a:txBody>
                    <a:bodyPr/>
                    <a:lstStyle/>
                    <a:p>
                      <a:r>
                        <a:rPr lang="en-US" sz="1400" b="1" dirty="0">
                          <a:latin typeface="Arial" pitchFamily="34" charset="0"/>
                          <a:cs typeface="Arial" pitchFamily="34" charset="0"/>
                        </a:rPr>
                        <a:t>LTC Delgado</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1"/>
                  </a:ext>
                </a:extLst>
              </a:tr>
              <a:tr h="370840">
                <a:tc>
                  <a:txBody>
                    <a:bodyPr/>
                    <a:lstStyle/>
                    <a:p>
                      <a:r>
                        <a:rPr lang="en-US" sz="1400" b="1" dirty="0">
                          <a:latin typeface="Arial" pitchFamily="34" charset="0"/>
                          <a:cs typeface="Arial" pitchFamily="34" charset="0"/>
                        </a:rPr>
                        <a:t>1030-1040</a:t>
                      </a:r>
                    </a:p>
                  </a:txBody>
                  <a:tcPr/>
                </a:tc>
                <a:tc>
                  <a:txBody>
                    <a:bodyPr/>
                    <a:lstStyle/>
                    <a:p>
                      <a:r>
                        <a:rPr lang="en-US" sz="1400" b="1" dirty="0">
                          <a:latin typeface="Arial" pitchFamily="34" charset="0"/>
                          <a:cs typeface="Arial" pitchFamily="34" charset="0"/>
                        </a:rPr>
                        <a:t>Break</a:t>
                      </a:r>
                    </a:p>
                  </a:txBody>
                  <a:tcPr/>
                </a:tc>
                <a:tc>
                  <a:txBody>
                    <a:bodyPr/>
                    <a:lstStyle/>
                    <a:p>
                      <a:pPr algn="ctr"/>
                      <a:r>
                        <a:rPr lang="en-US" sz="1400" b="1" dirty="0">
                          <a:latin typeface="Arial" pitchFamily="34" charset="0"/>
                          <a:cs typeface="Arial" pitchFamily="34" charset="0"/>
                        </a:rPr>
                        <a:t>Break Area</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2"/>
                  </a:ext>
                </a:extLst>
              </a:tr>
              <a:tr h="370840">
                <a:tc>
                  <a:txBody>
                    <a:bodyPr/>
                    <a:lstStyle/>
                    <a:p>
                      <a:r>
                        <a:rPr lang="en-US" sz="1400" b="1" dirty="0">
                          <a:latin typeface="Arial" pitchFamily="34" charset="0"/>
                          <a:cs typeface="Arial" pitchFamily="34" charset="0"/>
                        </a:rPr>
                        <a:t>1040-1130</a:t>
                      </a:r>
                    </a:p>
                  </a:txBody>
                  <a:tcPr/>
                </a:tc>
                <a:tc>
                  <a:txBody>
                    <a:bodyPr/>
                    <a:lstStyle/>
                    <a:p>
                      <a:r>
                        <a:rPr lang="en-US" sz="1400" b="1" dirty="0">
                          <a:latin typeface="Arial" pitchFamily="34" charset="0"/>
                          <a:cs typeface="Arial" pitchFamily="34" charset="0"/>
                        </a:rPr>
                        <a:t>DJROTC schedule of Events (SOE); School Calendar; Suspense Calendar/MTS/POI</a:t>
                      </a:r>
                    </a:p>
                  </a:txBody>
                  <a:tcPr/>
                </a:tc>
                <a:tc>
                  <a:txBody>
                    <a:bodyPr/>
                    <a:lstStyle/>
                    <a:p>
                      <a:pPr algn="ctr"/>
                      <a:r>
                        <a:rPr lang="en-US" sz="1400" b="1" dirty="0">
                          <a:latin typeface="Arial" pitchFamily="34" charset="0"/>
                          <a:cs typeface="Arial" pitchFamily="34" charset="0"/>
                        </a:rPr>
                        <a:t>Rm D-102</a:t>
                      </a:r>
                    </a:p>
                    <a:p>
                      <a:pPr algn="ctr"/>
                      <a:endParaRPr lang="en-US" sz="1400" b="1" dirty="0">
                        <a:latin typeface="Arial" pitchFamily="34" charset="0"/>
                        <a:cs typeface="Arial" pitchFamily="34" charset="0"/>
                      </a:endParaRP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3"/>
                  </a:ext>
                </a:extLst>
              </a:tr>
              <a:tr h="370840">
                <a:tc>
                  <a:txBody>
                    <a:bodyPr/>
                    <a:lstStyle/>
                    <a:p>
                      <a:r>
                        <a:rPr lang="en-US" sz="1400" b="1" dirty="0">
                          <a:latin typeface="Arial" pitchFamily="34" charset="0"/>
                          <a:cs typeface="Arial" pitchFamily="34" charset="0"/>
                        </a:rPr>
                        <a:t>1130-1210</a:t>
                      </a:r>
                    </a:p>
                  </a:txBody>
                  <a:tcPr/>
                </a:tc>
                <a:tc>
                  <a:txBody>
                    <a:bodyPr/>
                    <a:lstStyle/>
                    <a:p>
                      <a:r>
                        <a:rPr lang="en-US" sz="1400" b="1" dirty="0">
                          <a:latin typeface="Arial" pitchFamily="34" charset="0"/>
                          <a:cs typeface="Arial" pitchFamily="34" charset="0"/>
                        </a:rPr>
                        <a:t>Lunch</a:t>
                      </a:r>
                    </a:p>
                  </a:txBody>
                  <a:tcPr/>
                </a:tc>
                <a:tc>
                  <a:txBody>
                    <a:bodyPr/>
                    <a:lstStyle/>
                    <a:p>
                      <a:pPr algn="ctr"/>
                      <a:r>
                        <a:rPr lang="en-US" sz="1400" b="1" dirty="0">
                          <a:latin typeface="Arial" pitchFamily="34" charset="0"/>
                          <a:cs typeface="Arial" pitchFamily="34" charset="0"/>
                        </a:rPr>
                        <a:t>Break Area</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4"/>
                  </a:ext>
                </a:extLst>
              </a:tr>
              <a:tr h="370840">
                <a:tc>
                  <a:txBody>
                    <a:bodyPr/>
                    <a:lstStyle/>
                    <a:p>
                      <a:r>
                        <a:rPr lang="en-US" sz="1400" b="1" dirty="0">
                          <a:latin typeface="Arial" pitchFamily="34" charset="0"/>
                          <a:cs typeface="Arial" pitchFamily="34" charset="0"/>
                        </a:rPr>
                        <a:t>1210-1400</a:t>
                      </a:r>
                    </a:p>
                  </a:txBody>
                  <a:tcPr/>
                </a:tc>
                <a:tc>
                  <a:txBody>
                    <a:bodyPr/>
                    <a:lstStyle/>
                    <a:p>
                      <a:r>
                        <a:rPr lang="en-US" sz="1400" b="1" dirty="0">
                          <a:latin typeface="Arial" pitchFamily="34" charset="0"/>
                          <a:cs typeface="Arial" pitchFamily="34" charset="0"/>
                        </a:rPr>
                        <a:t>Recap &amp; Computer set up</a:t>
                      </a:r>
                    </a:p>
                  </a:txBody>
                  <a:tcPr/>
                </a:tc>
                <a:tc>
                  <a:txBody>
                    <a:bodyPr/>
                    <a:lstStyle/>
                    <a:p>
                      <a:pPr algn="ctr"/>
                      <a:r>
                        <a:rPr lang="en-US" sz="1400" b="1" dirty="0">
                          <a:latin typeface="Arial" pitchFamily="34" charset="0"/>
                          <a:cs typeface="Arial" pitchFamily="34" charset="0"/>
                        </a:rPr>
                        <a:t>Rm D-102</a:t>
                      </a:r>
                    </a:p>
                    <a:p>
                      <a:pPr algn="ctr"/>
                      <a:endParaRPr lang="en-US" sz="1400" b="1" dirty="0">
                        <a:latin typeface="Arial" pitchFamily="34" charset="0"/>
                        <a:cs typeface="Arial" pitchFamily="34" charset="0"/>
                      </a:endParaRP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5"/>
                  </a:ext>
                </a:extLst>
              </a:tr>
              <a:tr h="370840">
                <a:tc>
                  <a:txBody>
                    <a:bodyPr/>
                    <a:lstStyle/>
                    <a:p>
                      <a:r>
                        <a:rPr lang="en-US" sz="1400" b="1" dirty="0">
                          <a:latin typeface="Arial" pitchFamily="34" charset="0"/>
                          <a:cs typeface="Arial" pitchFamily="34" charset="0"/>
                        </a:rPr>
                        <a:t>1400-UTC</a:t>
                      </a:r>
                    </a:p>
                  </a:txBody>
                  <a:tcPr/>
                </a:tc>
                <a:tc>
                  <a:txBody>
                    <a:bodyPr/>
                    <a:lstStyle/>
                    <a:p>
                      <a:r>
                        <a:rPr lang="en-US" sz="1400" b="1" dirty="0">
                          <a:latin typeface="Arial" pitchFamily="34" charset="0"/>
                          <a:cs typeface="Arial" pitchFamily="34" charset="0"/>
                        </a:rPr>
                        <a:t>Cadets assemble &amp; return to respective schools</a:t>
                      </a:r>
                    </a:p>
                  </a:txBody>
                  <a:tcPr/>
                </a:tc>
                <a:tc>
                  <a:txBody>
                    <a:bodyPr/>
                    <a:lstStyle/>
                    <a:p>
                      <a:pPr algn="ctr"/>
                      <a:r>
                        <a:rPr lang="en-US" sz="1400" b="1" dirty="0">
                          <a:latin typeface="Arial" pitchFamily="34" charset="0"/>
                          <a:cs typeface="Arial" pitchFamily="34" charset="0"/>
                        </a:rPr>
                        <a:t>TBD</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194309" y="1322308"/>
            <a:ext cx="2527167" cy="369332"/>
          </a:xfrm>
          <a:prstGeom prst="rect">
            <a:avLst/>
          </a:prstGeom>
        </p:spPr>
        <p:txBody>
          <a:bodyPr wrap="none">
            <a:spAutoFit/>
          </a:bodyPr>
          <a:lstStyle/>
          <a:p>
            <a:pPr>
              <a:buNone/>
            </a:pPr>
            <a:r>
              <a:rPr lang="en-US" b="1" u="sng" dirty="0">
                <a:latin typeface="Arial" pitchFamily="34" charset="0"/>
                <a:cs typeface="Arial" pitchFamily="34" charset="0"/>
              </a:rPr>
              <a:t>Tuesday 27 July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normAutofit/>
          </a:bodyPr>
          <a:lstStyle/>
          <a:p>
            <a:r>
              <a:rPr lang="en-US" sz="4000" b="1" dirty="0">
                <a:latin typeface="Arial" pitchFamily="34" charset="0"/>
                <a:cs typeface="Arial" pitchFamily="34" charset="0"/>
              </a:rPr>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506505"/>
              </p:ext>
            </p:extLst>
          </p:nvPr>
        </p:nvGraphicFramePr>
        <p:xfrm>
          <a:off x="194309" y="1908810"/>
          <a:ext cx="8709661" cy="3952240"/>
        </p:xfrm>
        <a:graphic>
          <a:graphicData uri="http://schemas.openxmlformats.org/drawingml/2006/table">
            <a:tbl>
              <a:tblPr firstRow="1" bandRow="1">
                <a:tableStyleId>{073A0DAA-6AF3-43AB-8588-CEC1D06C72B9}</a:tableStyleId>
              </a:tblPr>
              <a:tblGrid>
                <a:gridCol w="1318546">
                  <a:extLst>
                    <a:ext uri="{9D8B030D-6E8A-4147-A177-3AD203B41FA5}">
                      <a16:colId xmlns:a16="http://schemas.microsoft.com/office/drawing/2014/main" val="20000"/>
                    </a:ext>
                  </a:extLst>
                </a:gridCol>
                <a:gridCol w="456790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80210">
                  <a:extLst>
                    <a:ext uri="{9D8B030D-6E8A-4147-A177-3AD203B41FA5}">
                      <a16:colId xmlns:a16="http://schemas.microsoft.com/office/drawing/2014/main" val="20003"/>
                    </a:ext>
                  </a:extLst>
                </a:gridCol>
              </a:tblGrid>
              <a:tr h="370840">
                <a:tc>
                  <a:txBody>
                    <a:bodyPr/>
                    <a:lstStyle/>
                    <a:p>
                      <a:pPr algn="ctr"/>
                      <a:r>
                        <a:rPr lang="en-US" dirty="0">
                          <a:latin typeface="Arial" pitchFamily="34" charset="0"/>
                          <a:cs typeface="Arial" pitchFamily="34" charset="0"/>
                        </a:rPr>
                        <a:t>Time</a:t>
                      </a:r>
                    </a:p>
                  </a:txBody>
                  <a:tcPr/>
                </a:tc>
                <a:tc>
                  <a:txBody>
                    <a:bodyPr/>
                    <a:lstStyle/>
                    <a:p>
                      <a:pPr algn="ctr"/>
                      <a:r>
                        <a:rPr lang="en-US" dirty="0">
                          <a:latin typeface="Arial" pitchFamily="34" charset="0"/>
                          <a:cs typeface="Arial" pitchFamily="34" charset="0"/>
                        </a:rPr>
                        <a:t>Subject</a:t>
                      </a:r>
                    </a:p>
                  </a:txBody>
                  <a:tcPr/>
                </a:tc>
                <a:tc>
                  <a:txBody>
                    <a:bodyPr/>
                    <a:lstStyle/>
                    <a:p>
                      <a:pPr algn="ctr"/>
                      <a:r>
                        <a:rPr lang="en-US" dirty="0">
                          <a:latin typeface="Arial" pitchFamily="34" charset="0"/>
                          <a:cs typeface="Arial" pitchFamily="34" charset="0"/>
                        </a:rPr>
                        <a:t>Location</a:t>
                      </a:r>
                    </a:p>
                  </a:txBody>
                  <a:tcPr/>
                </a:tc>
                <a:tc>
                  <a:txBody>
                    <a:bodyPr/>
                    <a:lstStyle/>
                    <a:p>
                      <a:pPr algn="ctr"/>
                      <a:r>
                        <a:rPr lang="en-US" dirty="0">
                          <a:latin typeface="Arial" pitchFamily="34" charset="0"/>
                          <a:cs typeface="Arial" pitchFamily="34" charset="0"/>
                        </a:rPr>
                        <a:t>Instructor</a:t>
                      </a:r>
                    </a:p>
                  </a:txBody>
                  <a:tcPr/>
                </a:tc>
                <a:extLst>
                  <a:ext uri="{0D108BD9-81ED-4DB2-BD59-A6C34878D82A}">
                    <a16:rowId xmlns:a16="http://schemas.microsoft.com/office/drawing/2014/main" val="10000"/>
                  </a:ext>
                </a:extLst>
              </a:tr>
              <a:tr h="543560">
                <a:tc>
                  <a:txBody>
                    <a:bodyPr/>
                    <a:lstStyle/>
                    <a:p>
                      <a:r>
                        <a:rPr lang="en-US" sz="1400" b="1" dirty="0">
                          <a:latin typeface="Arial" pitchFamily="34" charset="0"/>
                          <a:cs typeface="Arial" pitchFamily="34" charset="0"/>
                        </a:rPr>
                        <a:t>0900-0930	</a:t>
                      </a:r>
                    </a:p>
                  </a:txBody>
                  <a:tcPr/>
                </a:tc>
                <a:tc>
                  <a:txBody>
                    <a:bodyPr/>
                    <a:lstStyle/>
                    <a:p>
                      <a:pPr>
                        <a:buNone/>
                      </a:pPr>
                      <a:r>
                        <a:rPr lang="en-US" sz="1400" b="1" dirty="0">
                          <a:latin typeface="Arial" pitchFamily="34" charset="0"/>
                          <a:cs typeface="Arial" pitchFamily="34" charset="0"/>
                        </a:rPr>
                        <a:t>S3</a:t>
                      </a:r>
                      <a:r>
                        <a:rPr lang="en-US" sz="1400" b="1" baseline="0" dirty="0">
                          <a:latin typeface="Arial" pitchFamily="34" charset="0"/>
                          <a:cs typeface="Arial" pitchFamily="34" charset="0"/>
                        </a:rPr>
                        <a:t> Prepare the </a:t>
                      </a:r>
                    </a:p>
                    <a:p>
                      <a:pPr>
                        <a:buNone/>
                      </a:pPr>
                      <a:r>
                        <a:rPr lang="en-US" sz="1400" b="1" baseline="0" dirty="0">
                          <a:latin typeface="Arial" pitchFamily="34" charset="0"/>
                          <a:cs typeface="Arial" pitchFamily="34" charset="0"/>
                        </a:rPr>
                        <a:t>First Six Weeks of Training Schedule</a:t>
                      </a:r>
                      <a:endParaRPr lang="en-US" sz="1400" b="1" dirty="0">
                        <a:latin typeface="Arial" pitchFamily="34" charset="0"/>
                        <a:cs typeface="Arial" pitchFamily="34" charset="0"/>
                      </a:endParaRPr>
                    </a:p>
                  </a:txBody>
                  <a:tcPr/>
                </a:tc>
                <a:tc>
                  <a:txBody>
                    <a:bodyPr/>
                    <a:lstStyle/>
                    <a:p>
                      <a:pPr algn="ctr"/>
                      <a:r>
                        <a:rPr lang="en-US" sz="1400" b="1" dirty="0">
                          <a:latin typeface="Arial" pitchFamily="34" charset="0"/>
                          <a:cs typeface="Arial" pitchFamily="34" charset="0"/>
                        </a:rPr>
                        <a:t>Rm D-102</a:t>
                      </a:r>
                    </a:p>
                    <a:p>
                      <a:pPr algn="ctr"/>
                      <a:endParaRPr lang="en-US" sz="1400" b="1" dirty="0">
                        <a:latin typeface="Arial" pitchFamily="34" charset="0"/>
                        <a:cs typeface="Arial" pitchFamily="34" charset="0"/>
                      </a:endParaRP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1"/>
                  </a:ext>
                </a:extLst>
              </a:tr>
              <a:tr h="370840">
                <a:tc>
                  <a:txBody>
                    <a:bodyPr/>
                    <a:lstStyle/>
                    <a:p>
                      <a:r>
                        <a:rPr lang="en-US" sz="1400" b="1" dirty="0">
                          <a:latin typeface="Arial" pitchFamily="34" charset="0"/>
                          <a:cs typeface="Arial" pitchFamily="34" charset="0"/>
                        </a:rPr>
                        <a:t>0930-0940</a:t>
                      </a:r>
                    </a:p>
                  </a:txBody>
                  <a:tcPr/>
                </a:tc>
                <a:tc>
                  <a:txBody>
                    <a:bodyPr/>
                    <a:lstStyle/>
                    <a:p>
                      <a:r>
                        <a:rPr lang="en-US" sz="1400" b="1" dirty="0">
                          <a:latin typeface="Arial" pitchFamily="34" charset="0"/>
                          <a:cs typeface="Arial" pitchFamily="34" charset="0"/>
                        </a:rPr>
                        <a:t>Break</a:t>
                      </a:r>
                    </a:p>
                  </a:txBody>
                  <a:tcPr/>
                </a:tc>
                <a:tc>
                  <a:txBody>
                    <a:bodyPr/>
                    <a:lstStyle/>
                    <a:p>
                      <a:pPr algn="ctr"/>
                      <a:r>
                        <a:rPr lang="en-US" sz="1400" b="1" dirty="0">
                          <a:latin typeface="Arial" pitchFamily="34" charset="0"/>
                          <a:cs typeface="Arial" pitchFamily="34" charset="0"/>
                        </a:rPr>
                        <a:t>Break Area</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2"/>
                  </a:ext>
                </a:extLst>
              </a:tr>
              <a:tr h="370840">
                <a:tc>
                  <a:txBody>
                    <a:bodyPr/>
                    <a:lstStyle/>
                    <a:p>
                      <a:r>
                        <a:rPr lang="en-US" sz="1400" b="1" dirty="0">
                          <a:latin typeface="Arial" pitchFamily="34" charset="0"/>
                          <a:cs typeface="Arial" pitchFamily="34" charset="0"/>
                        </a:rPr>
                        <a:t>0940-1030</a:t>
                      </a:r>
                    </a:p>
                  </a:txBody>
                  <a:tcPr/>
                </a:tc>
                <a:tc>
                  <a:txBody>
                    <a:bodyPr/>
                    <a:lstStyle/>
                    <a:p>
                      <a:pPr>
                        <a:buNone/>
                      </a:pPr>
                      <a:r>
                        <a:rPr lang="en-US" sz="1400" b="1" dirty="0">
                          <a:latin typeface="Arial" pitchFamily="34" charset="0"/>
                          <a:cs typeface="Arial" pitchFamily="34" charset="0"/>
                        </a:rPr>
                        <a:t>S3</a:t>
                      </a:r>
                      <a:r>
                        <a:rPr lang="en-US" sz="1400" b="1" baseline="0" dirty="0">
                          <a:latin typeface="Arial" pitchFamily="34" charset="0"/>
                          <a:cs typeface="Arial" pitchFamily="34" charset="0"/>
                        </a:rPr>
                        <a:t> Prepare the </a:t>
                      </a:r>
                    </a:p>
                    <a:p>
                      <a:pPr>
                        <a:buNone/>
                      </a:pPr>
                      <a:r>
                        <a:rPr lang="en-US" sz="1400" b="1" baseline="0" dirty="0">
                          <a:latin typeface="Arial" pitchFamily="34" charset="0"/>
                          <a:cs typeface="Arial" pitchFamily="34" charset="0"/>
                        </a:rPr>
                        <a:t>First Six Weeks of Training Schedule - Continued</a:t>
                      </a:r>
                      <a:endParaRPr lang="en-US" sz="1400" b="1" dirty="0">
                        <a:latin typeface="Arial" pitchFamily="34" charset="0"/>
                        <a:cs typeface="Arial" pitchFamily="34" charset="0"/>
                      </a:endParaRPr>
                    </a:p>
                  </a:txBody>
                  <a:tcPr/>
                </a:tc>
                <a:tc>
                  <a:txBody>
                    <a:bodyPr/>
                    <a:lstStyle/>
                    <a:p>
                      <a:pPr algn="ctr"/>
                      <a:r>
                        <a:rPr lang="en-US" sz="1400" b="1" dirty="0">
                          <a:latin typeface="Arial" pitchFamily="34" charset="0"/>
                          <a:cs typeface="Arial" pitchFamily="34" charset="0"/>
                        </a:rPr>
                        <a:t>Rm D-102</a:t>
                      </a: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3"/>
                  </a:ext>
                </a:extLst>
              </a:tr>
              <a:tr h="370840">
                <a:tc>
                  <a:txBody>
                    <a:bodyPr/>
                    <a:lstStyle/>
                    <a:p>
                      <a:r>
                        <a:rPr lang="en-US" sz="1400" b="1" dirty="0">
                          <a:latin typeface="Arial" pitchFamily="34" charset="0"/>
                          <a:cs typeface="Arial" pitchFamily="34" charset="0"/>
                        </a:rPr>
                        <a:t>1030-1040</a:t>
                      </a:r>
                    </a:p>
                  </a:txBody>
                  <a:tcPr/>
                </a:tc>
                <a:tc>
                  <a:txBody>
                    <a:bodyPr/>
                    <a:lstStyle/>
                    <a:p>
                      <a:r>
                        <a:rPr lang="en-US" sz="1400" b="1" dirty="0">
                          <a:latin typeface="Arial" pitchFamily="34" charset="0"/>
                          <a:cs typeface="Arial" pitchFamily="34" charset="0"/>
                        </a:rPr>
                        <a:t>Break</a:t>
                      </a:r>
                    </a:p>
                  </a:txBody>
                  <a:tcPr/>
                </a:tc>
                <a:tc>
                  <a:txBody>
                    <a:bodyPr/>
                    <a:lstStyle/>
                    <a:p>
                      <a:pPr algn="ctr"/>
                      <a:r>
                        <a:rPr lang="en-US" sz="1400" b="1" dirty="0">
                          <a:latin typeface="Arial" pitchFamily="34" charset="0"/>
                          <a:cs typeface="Arial" pitchFamily="34" charset="0"/>
                        </a:rPr>
                        <a:t>Break Area</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4"/>
                  </a:ext>
                </a:extLst>
              </a:tr>
              <a:tr h="370840">
                <a:tc>
                  <a:txBody>
                    <a:bodyPr/>
                    <a:lstStyle/>
                    <a:p>
                      <a:r>
                        <a:rPr lang="en-US" sz="1400" b="1" dirty="0">
                          <a:latin typeface="Arial" pitchFamily="34" charset="0"/>
                          <a:cs typeface="Arial" pitchFamily="34" charset="0"/>
                        </a:rPr>
                        <a:t>1040-1130</a:t>
                      </a:r>
                    </a:p>
                  </a:txBody>
                  <a:tcPr/>
                </a:tc>
                <a:tc>
                  <a:txBody>
                    <a:bodyPr/>
                    <a:lstStyle/>
                    <a:p>
                      <a:pPr>
                        <a:buNone/>
                      </a:pPr>
                      <a:r>
                        <a:rPr lang="en-US" sz="1400" b="1" dirty="0">
                          <a:latin typeface="Arial" pitchFamily="34" charset="0"/>
                          <a:cs typeface="Arial" pitchFamily="34" charset="0"/>
                        </a:rPr>
                        <a:t>S3</a:t>
                      </a:r>
                      <a:r>
                        <a:rPr lang="en-US" sz="1400" b="1" baseline="0" dirty="0">
                          <a:latin typeface="Arial" pitchFamily="34" charset="0"/>
                          <a:cs typeface="Arial" pitchFamily="34" charset="0"/>
                        </a:rPr>
                        <a:t> Prepare the </a:t>
                      </a:r>
                    </a:p>
                    <a:p>
                      <a:pPr>
                        <a:buNone/>
                      </a:pPr>
                      <a:r>
                        <a:rPr lang="en-US" sz="1400" b="1" baseline="0" dirty="0">
                          <a:latin typeface="Arial" pitchFamily="34" charset="0"/>
                          <a:cs typeface="Arial" pitchFamily="34" charset="0"/>
                        </a:rPr>
                        <a:t>First Six Weeks of Training Schedule - Continued</a:t>
                      </a:r>
                      <a:endParaRPr lang="en-US" sz="1400" b="1" dirty="0">
                        <a:latin typeface="Arial" pitchFamily="34" charset="0"/>
                        <a:cs typeface="Arial" pitchFamily="34" charset="0"/>
                      </a:endParaRPr>
                    </a:p>
                  </a:txBody>
                  <a:tcPr/>
                </a:tc>
                <a:tc>
                  <a:txBody>
                    <a:bodyPr/>
                    <a:lstStyle/>
                    <a:p>
                      <a:pPr algn="ctr"/>
                      <a:r>
                        <a:rPr lang="en-US" sz="1400" b="1" dirty="0">
                          <a:latin typeface="Arial" pitchFamily="34" charset="0"/>
                          <a:cs typeface="Arial" pitchFamily="34" charset="0"/>
                        </a:rPr>
                        <a:t>Rm D-102</a:t>
                      </a: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5"/>
                  </a:ext>
                </a:extLst>
              </a:tr>
              <a:tr h="370840">
                <a:tc>
                  <a:txBody>
                    <a:bodyPr/>
                    <a:lstStyle/>
                    <a:p>
                      <a:r>
                        <a:rPr lang="en-US" sz="1400" b="1" dirty="0">
                          <a:latin typeface="Arial" pitchFamily="34" charset="0"/>
                          <a:cs typeface="Arial" pitchFamily="34" charset="0"/>
                        </a:rPr>
                        <a:t>1130-1210</a:t>
                      </a:r>
                    </a:p>
                  </a:txBody>
                  <a:tcPr/>
                </a:tc>
                <a:tc>
                  <a:txBody>
                    <a:bodyPr/>
                    <a:lstStyle/>
                    <a:p>
                      <a:r>
                        <a:rPr lang="en-US" sz="1400" b="1" dirty="0">
                          <a:latin typeface="Arial" pitchFamily="34" charset="0"/>
                          <a:cs typeface="Arial" pitchFamily="34" charset="0"/>
                        </a:rPr>
                        <a:t>Lunch</a:t>
                      </a:r>
                    </a:p>
                  </a:txBody>
                  <a:tcPr/>
                </a:tc>
                <a:tc>
                  <a:txBody>
                    <a:bodyPr/>
                    <a:lstStyle/>
                    <a:p>
                      <a:pPr algn="ctr"/>
                      <a:r>
                        <a:rPr lang="en-US" sz="1400" b="1" dirty="0">
                          <a:latin typeface="Arial" pitchFamily="34" charset="0"/>
                          <a:cs typeface="Arial" pitchFamily="34" charset="0"/>
                        </a:rPr>
                        <a:t>Break Area</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6"/>
                  </a:ext>
                </a:extLst>
              </a:tr>
              <a:tr h="370840">
                <a:tc>
                  <a:txBody>
                    <a:bodyPr/>
                    <a:lstStyle/>
                    <a:p>
                      <a:r>
                        <a:rPr lang="en-US" sz="1400" b="1" dirty="0">
                          <a:latin typeface="Arial" pitchFamily="34" charset="0"/>
                          <a:cs typeface="Arial" pitchFamily="34" charset="0"/>
                        </a:rPr>
                        <a:t>1210-1400</a:t>
                      </a:r>
                    </a:p>
                  </a:txBody>
                  <a:tcPr/>
                </a:tc>
                <a:tc>
                  <a:txBody>
                    <a:bodyPr/>
                    <a:lstStyle/>
                    <a:p>
                      <a:pPr>
                        <a:buNone/>
                      </a:pPr>
                      <a:r>
                        <a:rPr lang="en-US" sz="1400" b="1" dirty="0">
                          <a:latin typeface="Arial" pitchFamily="34" charset="0"/>
                          <a:cs typeface="Arial" pitchFamily="34" charset="0"/>
                        </a:rPr>
                        <a:t>S3</a:t>
                      </a:r>
                      <a:r>
                        <a:rPr lang="en-US" sz="1400" b="1" baseline="0" dirty="0">
                          <a:latin typeface="Arial" pitchFamily="34" charset="0"/>
                          <a:cs typeface="Arial" pitchFamily="34" charset="0"/>
                        </a:rPr>
                        <a:t> Prepare the </a:t>
                      </a:r>
                    </a:p>
                    <a:p>
                      <a:pPr>
                        <a:buNone/>
                      </a:pPr>
                      <a:r>
                        <a:rPr lang="en-US" sz="1400" b="1" baseline="0" dirty="0">
                          <a:latin typeface="Arial" pitchFamily="34" charset="0"/>
                          <a:cs typeface="Arial" pitchFamily="34" charset="0"/>
                        </a:rPr>
                        <a:t>First Six Weeks of Training Schedule - Continued</a:t>
                      </a:r>
                      <a:endParaRPr lang="en-US" sz="1400" b="1" dirty="0">
                        <a:latin typeface="Arial" pitchFamily="34" charset="0"/>
                        <a:cs typeface="Arial" pitchFamily="34" charset="0"/>
                      </a:endParaRPr>
                    </a:p>
                  </a:txBody>
                  <a:tcPr/>
                </a:tc>
                <a:tc>
                  <a:txBody>
                    <a:bodyPr/>
                    <a:lstStyle/>
                    <a:p>
                      <a:pPr algn="ctr"/>
                      <a:r>
                        <a:rPr lang="en-US" sz="1400" b="1" dirty="0">
                          <a:latin typeface="Arial" pitchFamily="34" charset="0"/>
                          <a:cs typeface="Arial" pitchFamily="34" charset="0"/>
                        </a:rPr>
                        <a:t>Rm D-102</a:t>
                      </a: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7"/>
                  </a:ext>
                </a:extLst>
              </a:tr>
              <a:tr h="370840">
                <a:tc>
                  <a:txBody>
                    <a:bodyPr/>
                    <a:lstStyle/>
                    <a:p>
                      <a:r>
                        <a:rPr lang="en-US" sz="1400" b="1" dirty="0">
                          <a:latin typeface="Arial" pitchFamily="34" charset="0"/>
                          <a:cs typeface="Arial" pitchFamily="34" charset="0"/>
                        </a:rPr>
                        <a:t>1400-UTC</a:t>
                      </a:r>
                    </a:p>
                  </a:txBody>
                  <a:tcPr/>
                </a:tc>
                <a:tc>
                  <a:txBody>
                    <a:bodyPr/>
                    <a:lstStyle/>
                    <a:p>
                      <a:r>
                        <a:rPr lang="en-US" sz="1400" b="1" dirty="0">
                          <a:latin typeface="Arial" pitchFamily="34" charset="0"/>
                          <a:cs typeface="Arial" pitchFamily="34" charset="0"/>
                        </a:rPr>
                        <a:t>Cadets assemble &amp; return to respective schools</a:t>
                      </a:r>
                    </a:p>
                  </a:txBody>
                  <a:tcPr/>
                </a:tc>
                <a:tc>
                  <a:txBody>
                    <a:bodyPr/>
                    <a:lstStyle/>
                    <a:p>
                      <a:pPr algn="ctr"/>
                      <a:r>
                        <a:rPr lang="en-US" sz="1400" b="1" dirty="0">
                          <a:latin typeface="Arial" pitchFamily="34" charset="0"/>
                          <a:cs typeface="Arial" pitchFamily="34" charset="0"/>
                        </a:rPr>
                        <a:t>TBD</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8"/>
                  </a:ext>
                </a:extLst>
              </a:tr>
            </a:tbl>
          </a:graphicData>
        </a:graphic>
      </p:graphicFrame>
      <p:sp>
        <p:nvSpPr>
          <p:cNvPr id="5" name="Rectangle 4"/>
          <p:cNvSpPr/>
          <p:nvPr/>
        </p:nvSpPr>
        <p:spPr>
          <a:xfrm>
            <a:off x="194309" y="1322308"/>
            <a:ext cx="3211200" cy="369332"/>
          </a:xfrm>
          <a:prstGeom prst="rect">
            <a:avLst/>
          </a:prstGeom>
        </p:spPr>
        <p:txBody>
          <a:bodyPr wrap="none">
            <a:spAutoFit/>
          </a:bodyPr>
          <a:lstStyle/>
          <a:p>
            <a:pPr>
              <a:buNone/>
            </a:pPr>
            <a:r>
              <a:rPr lang="en-US" b="1" u="sng" dirty="0">
                <a:latin typeface="Arial" pitchFamily="34" charset="0"/>
                <a:cs typeface="Arial" pitchFamily="34" charset="0"/>
              </a:rPr>
              <a:t>Wednesday 28 August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normAutofit/>
          </a:bodyPr>
          <a:lstStyle/>
          <a:p>
            <a:r>
              <a:rPr lang="en-US" sz="4000" b="1" dirty="0">
                <a:latin typeface="Arial" pitchFamily="34" charset="0"/>
                <a:cs typeface="Arial" pitchFamily="34" charset="0"/>
              </a:rPr>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0921708"/>
              </p:ext>
            </p:extLst>
          </p:nvPr>
        </p:nvGraphicFramePr>
        <p:xfrm>
          <a:off x="194309" y="1908810"/>
          <a:ext cx="8709661" cy="3581400"/>
        </p:xfrm>
        <a:graphic>
          <a:graphicData uri="http://schemas.openxmlformats.org/drawingml/2006/table">
            <a:tbl>
              <a:tblPr firstRow="1" bandRow="1">
                <a:tableStyleId>{073A0DAA-6AF3-43AB-8588-CEC1D06C72B9}</a:tableStyleId>
              </a:tblPr>
              <a:tblGrid>
                <a:gridCol w="1318546">
                  <a:extLst>
                    <a:ext uri="{9D8B030D-6E8A-4147-A177-3AD203B41FA5}">
                      <a16:colId xmlns:a16="http://schemas.microsoft.com/office/drawing/2014/main" val="20000"/>
                    </a:ext>
                  </a:extLst>
                </a:gridCol>
                <a:gridCol w="456790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80210">
                  <a:extLst>
                    <a:ext uri="{9D8B030D-6E8A-4147-A177-3AD203B41FA5}">
                      <a16:colId xmlns:a16="http://schemas.microsoft.com/office/drawing/2014/main" val="20003"/>
                    </a:ext>
                  </a:extLst>
                </a:gridCol>
              </a:tblGrid>
              <a:tr h="370840">
                <a:tc>
                  <a:txBody>
                    <a:bodyPr/>
                    <a:lstStyle/>
                    <a:p>
                      <a:pPr algn="ctr"/>
                      <a:r>
                        <a:rPr lang="en-US" dirty="0">
                          <a:latin typeface="Arial" pitchFamily="34" charset="0"/>
                          <a:cs typeface="Arial" pitchFamily="34" charset="0"/>
                        </a:rPr>
                        <a:t>Time</a:t>
                      </a:r>
                    </a:p>
                  </a:txBody>
                  <a:tcPr/>
                </a:tc>
                <a:tc>
                  <a:txBody>
                    <a:bodyPr/>
                    <a:lstStyle/>
                    <a:p>
                      <a:pPr algn="ctr"/>
                      <a:r>
                        <a:rPr lang="en-US" dirty="0">
                          <a:latin typeface="Arial" pitchFamily="34" charset="0"/>
                          <a:cs typeface="Arial" pitchFamily="34" charset="0"/>
                        </a:rPr>
                        <a:t>Subject</a:t>
                      </a:r>
                    </a:p>
                  </a:txBody>
                  <a:tcPr/>
                </a:tc>
                <a:tc>
                  <a:txBody>
                    <a:bodyPr/>
                    <a:lstStyle/>
                    <a:p>
                      <a:pPr algn="ctr"/>
                      <a:r>
                        <a:rPr lang="en-US" dirty="0">
                          <a:latin typeface="Arial" pitchFamily="34" charset="0"/>
                          <a:cs typeface="Arial" pitchFamily="34" charset="0"/>
                        </a:rPr>
                        <a:t>Location</a:t>
                      </a:r>
                    </a:p>
                  </a:txBody>
                  <a:tcPr/>
                </a:tc>
                <a:tc>
                  <a:txBody>
                    <a:bodyPr/>
                    <a:lstStyle/>
                    <a:p>
                      <a:pPr algn="ctr"/>
                      <a:r>
                        <a:rPr lang="en-US" dirty="0">
                          <a:latin typeface="Arial" pitchFamily="34" charset="0"/>
                          <a:cs typeface="Arial" pitchFamily="34" charset="0"/>
                        </a:rPr>
                        <a:t>Instructor</a:t>
                      </a:r>
                    </a:p>
                  </a:txBody>
                  <a:tcPr/>
                </a:tc>
                <a:extLst>
                  <a:ext uri="{0D108BD9-81ED-4DB2-BD59-A6C34878D82A}">
                    <a16:rowId xmlns:a16="http://schemas.microsoft.com/office/drawing/2014/main" val="10000"/>
                  </a:ext>
                </a:extLst>
              </a:tr>
              <a:tr h="543560">
                <a:tc>
                  <a:txBody>
                    <a:bodyPr/>
                    <a:lstStyle/>
                    <a:p>
                      <a:r>
                        <a:rPr lang="en-US" sz="1400" b="1" dirty="0">
                          <a:latin typeface="Arial" pitchFamily="34" charset="0"/>
                          <a:cs typeface="Arial" pitchFamily="34" charset="0"/>
                        </a:rPr>
                        <a:t>0900-0940	</a:t>
                      </a:r>
                    </a:p>
                  </a:txBody>
                  <a:tcPr/>
                </a:tc>
                <a:tc>
                  <a:txBody>
                    <a:bodyPr/>
                    <a:lstStyle/>
                    <a:p>
                      <a:pPr>
                        <a:buNone/>
                      </a:pPr>
                      <a:r>
                        <a:rPr lang="en-US" sz="1400" b="1" dirty="0">
                          <a:latin typeface="Arial" pitchFamily="34" charset="0"/>
                          <a:cs typeface="Arial" pitchFamily="34" charset="0"/>
                        </a:rPr>
                        <a:t>Risk Management</a:t>
                      </a:r>
                    </a:p>
                  </a:txBody>
                  <a:tcPr/>
                </a:tc>
                <a:tc>
                  <a:txBody>
                    <a:bodyPr/>
                    <a:lstStyle/>
                    <a:p>
                      <a:pPr algn="ctr"/>
                      <a:r>
                        <a:rPr lang="en-US" sz="1400" b="1" dirty="0">
                          <a:latin typeface="Arial" pitchFamily="34" charset="0"/>
                          <a:cs typeface="Arial" pitchFamily="34" charset="0"/>
                        </a:rPr>
                        <a:t>Rm D-102</a:t>
                      </a:r>
                    </a:p>
                    <a:p>
                      <a:pPr algn="ctr"/>
                      <a:endParaRPr lang="en-US" sz="1400" b="1" dirty="0">
                        <a:latin typeface="Arial" pitchFamily="34" charset="0"/>
                        <a:cs typeface="Arial" pitchFamily="34" charset="0"/>
                      </a:endParaRP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1"/>
                  </a:ext>
                </a:extLst>
              </a:tr>
              <a:tr h="370840">
                <a:tc>
                  <a:txBody>
                    <a:bodyPr/>
                    <a:lstStyle/>
                    <a:p>
                      <a:r>
                        <a:rPr lang="en-US" sz="1400" b="1" dirty="0">
                          <a:latin typeface="Arial" pitchFamily="34" charset="0"/>
                          <a:cs typeface="Arial" pitchFamily="34" charset="0"/>
                        </a:rPr>
                        <a:t>0940-1040</a:t>
                      </a:r>
                    </a:p>
                  </a:txBody>
                  <a:tcPr/>
                </a:tc>
                <a:tc>
                  <a:txBody>
                    <a:bodyPr/>
                    <a:lstStyle/>
                    <a:p>
                      <a:pPr>
                        <a:buNone/>
                      </a:pPr>
                      <a:r>
                        <a:rPr lang="en-US" sz="1400" b="1" dirty="0">
                          <a:latin typeface="Arial" pitchFamily="34" charset="0"/>
                          <a:cs typeface="Arial" pitchFamily="34" charset="0"/>
                        </a:rPr>
                        <a:t>Inspection Preparation OPORD/OPLAN/FRAGO</a:t>
                      </a:r>
                    </a:p>
                  </a:txBody>
                  <a:tcPr/>
                </a:tc>
                <a:tc>
                  <a:txBody>
                    <a:bodyPr/>
                    <a:lstStyle/>
                    <a:p>
                      <a:pPr algn="ctr"/>
                      <a:r>
                        <a:rPr lang="en-US" sz="1400" b="1" dirty="0">
                          <a:latin typeface="Arial" pitchFamily="34" charset="0"/>
                          <a:cs typeface="Arial" pitchFamily="34" charset="0"/>
                        </a:rPr>
                        <a:t>Rm D-103</a:t>
                      </a: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2"/>
                  </a:ext>
                </a:extLst>
              </a:tr>
              <a:tr h="370840">
                <a:tc>
                  <a:txBody>
                    <a:bodyPr/>
                    <a:lstStyle/>
                    <a:p>
                      <a:r>
                        <a:rPr lang="en-US" sz="1400" b="1" dirty="0">
                          <a:latin typeface="Arial" pitchFamily="34" charset="0"/>
                          <a:cs typeface="Arial" pitchFamily="34" charset="0"/>
                        </a:rPr>
                        <a:t>1030-1040</a:t>
                      </a:r>
                    </a:p>
                  </a:txBody>
                  <a:tcPr/>
                </a:tc>
                <a:tc>
                  <a:txBody>
                    <a:bodyPr/>
                    <a:lstStyle/>
                    <a:p>
                      <a:r>
                        <a:rPr lang="en-US" sz="1400" b="1" dirty="0">
                          <a:latin typeface="Arial" pitchFamily="34" charset="0"/>
                          <a:cs typeface="Arial" pitchFamily="34" charset="0"/>
                        </a:rPr>
                        <a:t>Break</a:t>
                      </a:r>
                    </a:p>
                  </a:txBody>
                  <a:tcPr/>
                </a:tc>
                <a:tc>
                  <a:txBody>
                    <a:bodyPr/>
                    <a:lstStyle/>
                    <a:p>
                      <a:pPr algn="ctr"/>
                      <a:r>
                        <a:rPr lang="en-US" sz="1400" b="1" dirty="0">
                          <a:latin typeface="Arial" pitchFamily="34" charset="0"/>
                          <a:cs typeface="Arial" pitchFamily="34" charset="0"/>
                        </a:rPr>
                        <a:t>Break Area</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3"/>
                  </a:ext>
                </a:extLst>
              </a:tr>
              <a:tr h="370840">
                <a:tc>
                  <a:txBody>
                    <a:bodyPr/>
                    <a:lstStyle/>
                    <a:p>
                      <a:r>
                        <a:rPr lang="en-US" sz="1400" b="1" dirty="0">
                          <a:latin typeface="Arial" pitchFamily="34" charset="0"/>
                          <a:cs typeface="Arial" pitchFamily="34" charset="0"/>
                        </a:rPr>
                        <a:t>1040-1130</a:t>
                      </a:r>
                    </a:p>
                  </a:txBody>
                  <a:tcPr/>
                </a:tc>
                <a:tc>
                  <a:txBody>
                    <a:bodyPr/>
                    <a:lstStyle/>
                    <a:p>
                      <a:pPr>
                        <a:buNone/>
                      </a:pPr>
                      <a:endParaRPr lang="en-US" sz="1400" b="1" dirty="0">
                        <a:latin typeface="Arial" pitchFamily="34" charset="0"/>
                        <a:cs typeface="Arial" pitchFamily="34" charset="0"/>
                      </a:endParaRPr>
                    </a:p>
                    <a:p>
                      <a:pPr>
                        <a:buNone/>
                      </a:pPr>
                      <a:r>
                        <a:rPr lang="en-US" sz="1400" b="1" dirty="0" err="1">
                          <a:latin typeface="Arial" pitchFamily="34" charset="0"/>
                          <a:cs typeface="Arial" pitchFamily="34" charset="0"/>
                        </a:rPr>
                        <a:t>Tng</a:t>
                      </a:r>
                      <a:r>
                        <a:rPr lang="en-US" sz="1400" b="1" dirty="0">
                          <a:latin typeface="Arial" pitchFamily="34" charset="0"/>
                          <a:cs typeface="Arial" pitchFamily="34" charset="0"/>
                        </a:rPr>
                        <a:t> Schedules (Recap)</a:t>
                      </a:r>
                    </a:p>
                  </a:txBody>
                  <a:tcPr/>
                </a:tc>
                <a:tc>
                  <a:txBody>
                    <a:bodyPr/>
                    <a:lstStyle/>
                    <a:p>
                      <a:pPr algn="ctr"/>
                      <a:r>
                        <a:rPr lang="en-US" sz="1400" b="1" dirty="0">
                          <a:latin typeface="Arial" pitchFamily="34" charset="0"/>
                          <a:cs typeface="Arial" pitchFamily="34" charset="0"/>
                        </a:rPr>
                        <a:t>Rm D-102</a:t>
                      </a: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4"/>
                  </a:ext>
                </a:extLst>
              </a:tr>
              <a:tr h="370840">
                <a:tc>
                  <a:txBody>
                    <a:bodyPr/>
                    <a:lstStyle/>
                    <a:p>
                      <a:r>
                        <a:rPr lang="en-US" sz="1400" b="1" dirty="0">
                          <a:latin typeface="Arial" pitchFamily="34" charset="0"/>
                          <a:cs typeface="Arial" pitchFamily="34" charset="0"/>
                        </a:rPr>
                        <a:t>1130-1210</a:t>
                      </a:r>
                    </a:p>
                  </a:txBody>
                  <a:tcPr/>
                </a:tc>
                <a:tc>
                  <a:txBody>
                    <a:bodyPr/>
                    <a:lstStyle/>
                    <a:p>
                      <a:r>
                        <a:rPr lang="en-US" sz="1400" b="1" dirty="0">
                          <a:latin typeface="Arial" pitchFamily="34" charset="0"/>
                          <a:cs typeface="Arial" pitchFamily="34" charset="0"/>
                        </a:rPr>
                        <a:t>Lunch</a:t>
                      </a:r>
                    </a:p>
                  </a:txBody>
                  <a:tcPr/>
                </a:tc>
                <a:tc>
                  <a:txBody>
                    <a:bodyPr/>
                    <a:lstStyle/>
                    <a:p>
                      <a:pPr algn="ctr"/>
                      <a:r>
                        <a:rPr lang="en-US" sz="1400" b="1" dirty="0">
                          <a:latin typeface="Arial" pitchFamily="34" charset="0"/>
                          <a:cs typeface="Arial" pitchFamily="34" charset="0"/>
                        </a:rPr>
                        <a:t>Break Area</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5"/>
                  </a:ext>
                </a:extLst>
              </a:tr>
              <a:tr h="370840">
                <a:tc>
                  <a:txBody>
                    <a:bodyPr/>
                    <a:lstStyle/>
                    <a:p>
                      <a:r>
                        <a:rPr lang="en-US" sz="1400" b="1" dirty="0">
                          <a:latin typeface="Arial" pitchFamily="34" charset="0"/>
                          <a:cs typeface="Arial" pitchFamily="34" charset="0"/>
                        </a:rPr>
                        <a:t>1210-1400</a:t>
                      </a:r>
                    </a:p>
                  </a:txBody>
                  <a:tcPr/>
                </a:tc>
                <a:tc>
                  <a:txBody>
                    <a:bodyPr/>
                    <a:lstStyle/>
                    <a:p>
                      <a:pPr>
                        <a:buNone/>
                      </a:pPr>
                      <a:r>
                        <a:rPr lang="en-US" sz="1400" b="1" dirty="0">
                          <a:latin typeface="Arial" pitchFamily="34" charset="0"/>
                          <a:cs typeface="Arial" pitchFamily="34" charset="0"/>
                        </a:rPr>
                        <a:t>Cadet Training summary/review</a:t>
                      </a:r>
                    </a:p>
                  </a:txBody>
                  <a:tcPr/>
                </a:tc>
                <a:tc>
                  <a:txBody>
                    <a:bodyPr/>
                    <a:lstStyle/>
                    <a:p>
                      <a:pPr algn="ctr"/>
                      <a:r>
                        <a:rPr lang="en-US" sz="1400" b="1" dirty="0">
                          <a:latin typeface="Arial" pitchFamily="34" charset="0"/>
                          <a:cs typeface="Arial" pitchFamily="34" charset="0"/>
                        </a:rPr>
                        <a:t>Rm D-102</a:t>
                      </a:r>
                    </a:p>
                  </a:txBody>
                  <a:tcPr/>
                </a:tc>
                <a:tc>
                  <a:txBody>
                    <a:bodyPr/>
                    <a:lstStyle/>
                    <a:p>
                      <a:r>
                        <a:rPr lang="en-US" sz="1400" b="1" dirty="0">
                          <a:latin typeface="Arial" pitchFamily="34" charset="0"/>
                          <a:cs typeface="Arial" pitchFamily="34" charset="0"/>
                        </a:rPr>
                        <a:t>S3 Training</a:t>
                      </a:r>
                    </a:p>
                    <a:p>
                      <a:r>
                        <a:rPr lang="en-US" sz="1400" b="1" dirty="0">
                          <a:latin typeface="Arial" pitchFamily="34" charset="0"/>
                          <a:cs typeface="Arial" pitchFamily="34" charset="0"/>
                        </a:rPr>
                        <a:t>/Committee</a:t>
                      </a:r>
                    </a:p>
                  </a:txBody>
                  <a:tcPr/>
                </a:tc>
                <a:extLst>
                  <a:ext uri="{0D108BD9-81ED-4DB2-BD59-A6C34878D82A}">
                    <a16:rowId xmlns:a16="http://schemas.microsoft.com/office/drawing/2014/main" val="10006"/>
                  </a:ext>
                </a:extLst>
              </a:tr>
              <a:tr h="370840">
                <a:tc>
                  <a:txBody>
                    <a:bodyPr/>
                    <a:lstStyle/>
                    <a:p>
                      <a:r>
                        <a:rPr lang="en-US" sz="1400" b="1" dirty="0">
                          <a:latin typeface="Arial" pitchFamily="34" charset="0"/>
                          <a:cs typeface="Arial" pitchFamily="34" charset="0"/>
                        </a:rPr>
                        <a:t>1400-UTC</a:t>
                      </a:r>
                    </a:p>
                  </a:txBody>
                  <a:tcPr/>
                </a:tc>
                <a:tc>
                  <a:txBody>
                    <a:bodyPr/>
                    <a:lstStyle/>
                    <a:p>
                      <a:r>
                        <a:rPr lang="en-US" sz="1400" b="1" dirty="0">
                          <a:latin typeface="Arial" pitchFamily="34" charset="0"/>
                          <a:cs typeface="Arial" pitchFamily="34" charset="0"/>
                        </a:rPr>
                        <a:t>Cadets assemble &amp; return to respective schools</a:t>
                      </a:r>
                    </a:p>
                  </a:txBody>
                  <a:tcPr/>
                </a:tc>
                <a:tc>
                  <a:txBody>
                    <a:bodyPr/>
                    <a:lstStyle/>
                    <a:p>
                      <a:pPr algn="ctr"/>
                      <a:r>
                        <a:rPr lang="en-US" sz="1400" b="1" dirty="0">
                          <a:latin typeface="Arial" pitchFamily="34" charset="0"/>
                          <a:cs typeface="Arial" pitchFamily="34" charset="0"/>
                        </a:rPr>
                        <a:t>TBD</a:t>
                      </a:r>
                    </a:p>
                  </a:txBody>
                  <a:tcPr/>
                </a:tc>
                <a:tc>
                  <a:txBody>
                    <a:bodyPr/>
                    <a:lstStyle/>
                    <a:p>
                      <a:r>
                        <a:rPr lang="en-US" sz="1400" b="1" dirty="0">
                          <a:latin typeface="Arial" pitchFamily="34" charset="0"/>
                          <a:cs typeface="Arial" pitchFamily="34" charset="0"/>
                        </a:rPr>
                        <a:t>Cadre</a:t>
                      </a:r>
                    </a:p>
                  </a:txBody>
                  <a:tcPr/>
                </a:tc>
                <a:extLst>
                  <a:ext uri="{0D108BD9-81ED-4DB2-BD59-A6C34878D82A}">
                    <a16:rowId xmlns:a16="http://schemas.microsoft.com/office/drawing/2014/main" val="10007"/>
                  </a:ext>
                </a:extLst>
              </a:tr>
            </a:tbl>
          </a:graphicData>
        </a:graphic>
      </p:graphicFrame>
      <p:sp>
        <p:nvSpPr>
          <p:cNvPr id="5" name="Rectangle 4"/>
          <p:cNvSpPr/>
          <p:nvPr/>
        </p:nvSpPr>
        <p:spPr>
          <a:xfrm>
            <a:off x="194309" y="1322308"/>
            <a:ext cx="2971711" cy="369332"/>
          </a:xfrm>
          <a:prstGeom prst="rect">
            <a:avLst/>
          </a:prstGeom>
        </p:spPr>
        <p:txBody>
          <a:bodyPr wrap="none">
            <a:spAutoFit/>
          </a:bodyPr>
          <a:lstStyle/>
          <a:p>
            <a:pPr>
              <a:buNone/>
            </a:pPr>
            <a:r>
              <a:rPr lang="en-US" b="1" u="sng" dirty="0">
                <a:latin typeface="Arial" pitchFamily="34" charset="0"/>
                <a:cs typeface="Arial" pitchFamily="34" charset="0"/>
              </a:rPr>
              <a:t>Thursday 29 August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your turn</a:t>
            </a:r>
          </a:p>
        </p:txBody>
      </p:sp>
      <p:sp>
        <p:nvSpPr>
          <p:cNvPr id="3" name="Content Placeholder 2"/>
          <p:cNvSpPr>
            <a:spLocks noGrp="1"/>
          </p:cNvSpPr>
          <p:nvPr>
            <p:ph idx="1"/>
          </p:nvPr>
        </p:nvSpPr>
        <p:spPr/>
        <p:txBody>
          <a:bodyPr/>
          <a:lstStyle/>
          <a:p>
            <a:r>
              <a:rPr lang="en-US" dirty="0"/>
              <a:t> </a:t>
            </a:r>
            <a:r>
              <a:rPr lang="en-US" b="1" u="sng" dirty="0"/>
              <a:t>About yourself</a:t>
            </a:r>
            <a:r>
              <a:rPr lang="en-US" dirty="0"/>
              <a:t>:</a:t>
            </a:r>
          </a:p>
          <a:p>
            <a:pPr lvl="1"/>
            <a:r>
              <a:rPr lang="en-US" dirty="0"/>
              <a:t> Name, cadet rank, school</a:t>
            </a:r>
          </a:p>
          <a:p>
            <a:pPr lvl="1"/>
            <a:r>
              <a:rPr lang="en-US" dirty="0"/>
              <a:t> What job did you held last year?</a:t>
            </a:r>
          </a:p>
          <a:p>
            <a:pPr lvl="1"/>
            <a:r>
              <a:rPr lang="en-US" dirty="0"/>
              <a:t> Any experience in S3?  Other staff experience?</a:t>
            </a:r>
          </a:p>
          <a:p>
            <a:pPr lvl="1"/>
            <a:r>
              <a:rPr lang="en-US" dirty="0"/>
              <a:t> What is your MS Office Proficiency level?</a:t>
            </a:r>
          </a:p>
          <a:p>
            <a:pPr lvl="1"/>
            <a:r>
              <a:rPr lang="en-US" dirty="0"/>
              <a:t> What are your challenges (you and your unit)?</a:t>
            </a:r>
          </a:p>
        </p:txBody>
      </p:sp>
    </p:spTree>
    <p:extLst>
      <p:ext uri="{BB962C8B-B14F-4D97-AF65-F5344CB8AC3E}">
        <p14:creationId xmlns:p14="http://schemas.microsoft.com/office/powerpoint/2010/main" val="211869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S3</a:t>
            </a:r>
          </a:p>
        </p:txBody>
      </p:sp>
      <p:pic>
        <p:nvPicPr>
          <p:cNvPr id="4" name="Picture 3"/>
          <p:cNvPicPr>
            <a:picLocks noChangeAspect="1"/>
          </p:cNvPicPr>
          <p:nvPr/>
        </p:nvPicPr>
        <p:blipFill>
          <a:blip r:embed="rId2"/>
          <a:stretch>
            <a:fillRect/>
          </a:stretch>
        </p:blipFill>
        <p:spPr>
          <a:xfrm>
            <a:off x="643150" y="1729712"/>
            <a:ext cx="2857500" cy="3562350"/>
          </a:xfrm>
          <a:prstGeom prst="rect">
            <a:avLst/>
          </a:prstGeom>
          <a:ln w="76200">
            <a:solidFill>
              <a:schemeClr val="tx1"/>
            </a:solidFill>
          </a:ln>
        </p:spPr>
      </p:pic>
      <p:sp>
        <p:nvSpPr>
          <p:cNvPr id="3" name="TextBox 2"/>
          <p:cNvSpPr txBox="1"/>
          <p:nvPr/>
        </p:nvSpPr>
        <p:spPr>
          <a:xfrm>
            <a:off x="3089564" y="5818909"/>
            <a:ext cx="5012078" cy="461665"/>
          </a:xfrm>
          <a:prstGeom prst="rect">
            <a:avLst/>
          </a:prstGeom>
          <a:noFill/>
        </p:spPr>
        <p:txBody>
          <a:bodyPr wrap="none" rtlCol="0">
            <a:spAutoFit/>
          </a:bodyPr>
          <a:lstStyle/>
          <a:p>
            <a:r>
              <a:rPr lang="en-US" sz="2400" b="1" dirty="0"/>
              <a:t>And more important…..what they do?</a:t>
            </a:r>
          </a:p>
        </p:txBody>
      </p:sp>
    </p:spTree>
    <p:extLst>
      <p:ext uri="{BB962C8B-B14F-4D97-AF65-F5344CB8AC3E}">
        <p14:creationId xmlns:p14="http://schemas.microsoft.com/office/powerpoint/2010/main" val="386760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8"/>
            <a:ext cx="8229600" cy="1143000"/>
          </a:xfrm>
        </p:spPr>
        <p:txBody>
          <a:bodyPr>
            <a:normAutofit/>
          </a:bodyPr>
          <a:lstStyle/>
          <a:p>
            <a:r>
              <a:rPr lang="en-US" sz="4000" b="1" dirty="0"/>
              <a:t>BATTALION S3</a:t>
            </a:r>
          </a:p>
        </p:txBody>
      </p:sp>
      <p:sp>
        <p:nvSpPr>
          <p:cNvPr id="3" name="Content Placeholder 2"/>
          <p:cNvSpPr>
            <a:spLocks noGrp="1"/>
          </p:cNvSpPr>
          <p:nvPr>
            <p:ph idx="1"/>
          </p:nvPr>
        </p:nvSpPr>
        <p:spPr>
          <a:xfrm>
            <a:off x="109182" y="1040643"/>
            <a:ext cx="8925636" cy="2663724"/>
          </a:xfrm>
        </p:spPr>
        <p:txBody>
          <a:bodyPr>
            <a:normAutofit/>
          </a:bodyPr>
          <a:lstStyle/>
          <a:p>
            <a:pPr marL="0" indent="0" algn="ctr">
              <a:buNone/>
            </a:pPr>
            <a:r>
              <a:rPr lang="en-US" sz="2800" dirty="0"/>
              <a:t>MOTTO:</a:t>
            </a:r>
          </a:p>
          <a:p>
            <a:pPr marL="0" indent="0" algn="ctr">
              <a:buNone/>
            </a:pPr>
            <a:endParaRPr lang="en-US" sz="700" dirty="0"/>
          </a:p>
          <a:p>
            <a:pPr marL="0" indent="0" algn="ctr">
              <a:buNone/>
            </a:pPr>
            <a:r>
              <a:rPr lang="en-US" sz="4000" b="1" dirty="0"/>
              <a:t>“I AM MY UNIT’S S3, MY UNIT’S TRAINING &amp; Operations DEPEND ON ME.”</a:t>
            </a:r>
          </a:p>
        </p:txBody>
      </p:sp>
      <p:pic>
        <p:nvPicPr>
          <p:cNvPr id="4" name="Picture 3"/>
          <p:cNvPicPr>
            <a:picLocks noChangeAspect="1"/>
          </p:cNvPicPr>
          <p:nvPr/>
        </p:nvPicPr>
        <p:blipFill rotWithShape="1">
          <a:blip r:embed="rId2"/>
          <a:srcRect t="20439" b="19390"/>
          <a:stretch/>
        </p:blipFill>
        <p:spPr>
          <a:xfrm>
            <a:off x="1228299" y="3682129"/>
            <a:ext cx="6876131" cy="3103052"/>
          </a:xfrm>
          <a:prstGeom prst="rect">
            <a:avLst/>
          </a:prstGeom>
        </p:spPr>
      </p:pic>
    </p:spTree>
    <p:extLst>
      <p:ext uri="{BB962C8B-B14F-4D97-AF65-F5344CB8AC3E}">
        <p14:creationId xmlns:p14="http://schemas.microsoft.com/office/powerpoint/2010/main" val="1245351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10049</TotalTime>
  <Words>2239</Words>
  <Application>Microsoft Office PowerPoint</Application>
  <PresentationFormat>On-screen Show (4:3)</PresentationFormat>
  <Paragraphs>483</Paragraphs>
  <Slides>38</Slides>
  <Notes>2</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Arial Black</vt:lpstr>
      <vt:lpstr>Calibri</vt:lpstr>
      <vt:lpstr>Wingdings</vt:lpstr>
      <vt:lpstr>Office Theme</vt:lpstr>
      <vt:lpstr>Acrobat Document</vt:lpstr>
      <vt:lpstr>HISD JROTC CADET WORKSHOP</vt:lpstr>
      <vt:lpstr>Admin</vt:lpstr>
      <vt:lpstr>S3 WORKSHOP INSTRUCTORS &amp; S3 CONNECTION</vt:lpstr>
      <vt:lpstr>Agenda</vt:lpstr>
      <vt:lpstr>Agenda</vt:lpstr>
      <vt:lpstr>Agenda</vt:lpstr>
      <vt:lpstr>Now your turn</vt:lpstr>
      <vt:lpstr>Who is the S3</vt:lpstr>
      <vt:lpstr>BATTALION S3</vt:lpstr>
      <vt:lpstr>What is the S3</vt:lpstr>
      <vt:lpstr>CADET S3 DUTIES AND RESPONSIBILITIES</vt:lpstr>
      <vt:lpstr>CADET S3 INSPECTION PREPARATION</vt:lpstr>
      <vt:lpstr>JROTC TRAINING FILES (S3) 3-1 to 3-11</vt:lpstr>
      <vt:lpstr>3-1     Training Memorandum and POI</vt:lpstr>
      <vt:lpstr> 3-2     Weekly Training Schedules</vt:lpstr>
      <vt:lpstr>3-5     MOI</vt:lpstr>
      <vt:lpstr>3-8     HISD DJROTC Formal Inspection</vt:lpstr>
      <vt:lpstr>3-9     Formal Inspection JROTC Program of Accreditation</vt:lpstr>
      <vt:lpstr>3-10     JROTC Cadet Leadership Challenge</vt:lpstr>
      <vt:lpstr>3-11     Cadet Challenge</vt:lpstr>
      <vt:lpstr>Resources</vt:lpstr>
      <vt:lpstr>Questions?  Comments  Break before the next event</vt:lpstr>
      <vt:lpstr>HISD JROTC Summer Workshop S3 Connection</vt:lpstr>
      <vt:lpstr>Our source</vt:lpstr>
      <vt:lpstr>Training Schedule Tracker (HISD)</vt:lpstr>
      <vt:lpstr>Training Schedule Tracker (HISD)</vt:lpstr>
      <vt:lpstr>Training Schedule Tracker (HISD)</vt:lpstr>
      <vt:lpstr>Schedule of Events</vt:lpstr>
      <vt:lpstr>Key Events</vt:lpstr>
      <vt:lpstr>Your ISD Academic Calendar</vt:lpstr>
      <vt:lpstr>Questions</vt:lpstr>
      <vt:lpstr>Admin - Laptops</vt:lpstr>
      <vt:lpstr>Instructions for JROTC Cadets to Establish a MyGoArmy.com account </vt:lpstr>
      <vt:lpstr>Instructions for JROTC Cadets to Establish a MyGoArmy.com account </vt:lpstr>
      <vt:lpstr>Instructions for JROTC Cadets to Establish a MyGoArmy.com account </vt:lpstr>
      <vt:lpstr>Instructions for JROTC Cadets to Establish a MyGoArmy.com account </vt:lpstr>
      <vt:lpstr>Instructions to Establish  account </vt:lpstr>
      <vt:lpstr>Instructions to Establish  account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HISD JROTC CADET WORKSHOP</dc:title>
  <dc:creator>Jose Delgado</dc:creator>
  <cp:lastModifiedBy>Delgado DeJesus, Jose R</cp:lastModifiedBy>
  <cp:revision>106</cp:revision>
  <cp:lastPrinted>2021-07-27T11:54:46Z</cp:lastPrinted>
  <dcterms:created xsi:type="dcterms:W3CDTF">2011-07-27T22:31:51Z</dcterms:created>
  <dcterms:modified xsi:type="dcterms:W3CDTF">2021-07-29T14:55:53Z</dcterms:modified>
</cp:coreProperties>
</file>